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handoutMasterIdLst>
    <p:handoutMasterId r:id="rId11"/>
  </p:handoutMasterIdLst>
  <p:sldIdLst>
    <p:sldId id="257" r:id="rId2"/>
    <p:sldId id="256" r:id="rId3"/>
    <p:sldId id="258" r:id="rId4"/>
    <p:sldId id="259" r:id="rId5"/>
    <p:sldId id="260" r:id="rId6"/>
    <p:sldId id="262" r:id="rId7"/>
    <p:sldId id="265"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548235"/>
    <a:srgbClr val="FFFFFF"/>
    <a:srgbClr val="FF0066"/>
    <a:srgbClr val="14969F"/>
    <a:srgbClr val="CCA633"/>
    <a:srgbClr val="3D9BAA"/>
    <a:srgbClr val="0D8295"/>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479" autoAdjust="0"/>
  </p:normalViewPr>
  <p:slideViewPr>
    <p:cSldViewPr snapToGrid="0">
      <p:cViewPr>
        <p:scale>
          <a:sx n="66" d="100"/>
          <a:sy n="66" d="100"/>
        </p:scale>
        <p:origin x="1044" y="42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06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Gill Sans MT" panose="020B0502020104020203" pitchFamily="34" charset="0"/>
                <a:ea typeface="+mn-ea"/>
                <a:cs typeface="+mn-cs"/>
              </a:defRPr>
            </a:pPr>
            <a:r>
              <a:rPr lang="en-US" sz="2800" b="1" dirty="0">
                <a:solidFill>
                  <a:schemeClr val="tx1"/>
                </a:solidFill>
              </a:rPr>
              <a:t>Masks</a:t>
            </a:r>
          </a:p>
        </c:rich>
      </c:tx>
      <c:layout>
        <c:manualLayout>
          <c:xMode val="edge"/>
          <c:yMode val="edge"/>
          <c:x val="0.34033761992255845"/>
          <c:y val="4.3151714825761682E-2"/>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Gill Sans MT" panose="020B0502020104020203" pitchFamily="34" charset="0"/>
              <a:ea typeface="+mn-ea"/>
              <a:cs typeface="+mn-cs"/>
            </a:defRPr>
          </a:pPr>
          <a:endParaRPr lang="en-US"/>
        </a:p>
      </c:txPr>
    </c:title>
    <c:autoTitleDeleted val="0"/>
    <c:plotArea>
      <c:layout>
        <c:manualLayout>
          <c:layoutTarget val="inner"/>
          <c:xMode val="edge"/>
          <c:yMode val="edge"/>
          <c:x val="0.19080303651600283"/>
          <c:y val="0.19721440862428413"/>
          <c:w val="0.49140221890299601"/>
          <c:h val="0.80278570672621941"/>
        </c:manualLayout>
      </c:layout>
      <c:pieChart>
        <c:varyColors val="1"/>
        <c:ser>
          <c:idx val="0"/>
          <c:order val="0"/>
          <c:tx>
            <c:strRef>
              <c:f>Sheet1!$B$1</c:f>
              <c:strCache>
                <c:ptCount val="1"/>
                <c:pt idx="0">
                  <c:v>Masks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EA6-48A7-9EA1-72E5D21E4FFD}"/>
              </c:ext>
            </c:extLst>
          </c:dPt>
          <c:dPt>
            <c:idx val="1"/>
            <c:bubble3D val="0"/>
            <c:explosion val="7"/>
            <c:spPr>
              <a:solidFill>
                <a:schemeClr val="accent2"/>
              </a:solidFill>
              <a:ln w="19050">
                <a:solidFill>
                  <a:schemeClr val="lt1"/>
                </a:solidFill>
              </a:ln>
              <a:effectLst/>
            </c:spPr>
            <c:extLst>
              <c:ext xmlns:c16="http://schemas.microsoft.com/office/drawing/2014/chart" uri="{C3380CC4-5D6E-409C-BE32-E72D297353CC}">
                <c16:uniqueId val="{00000002-BEA6-48A7-9EA1-72E5D21E4FFD}"/>
              </c:ext>
            </c:extLst>
          </c:dPt>
          <c:dLbls>
            <c:dLbl>
              <c:idx val="0"/>
              <c:layout>
                <c:manualLayout>
                  <c:x val="-0.17490554748903978"/>
                  <c:y val="-5.183144403512248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BEA6-48A7-9EA1-72E5D21E4FFD}"/>
                </c:ext>
              </c:extLst>
            </c:dLbl>
            <c:dLbl>
              <c:idx val="1"/>
              <c:layout>
                <c:manualLayout>
                  <c:x val="0.17719351245523252"/>
                  <c:y val="-1.0073091046112939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BEA6-48A7-9EA1-72E5D21E4FFD}"/>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Gill Sans MT" panose="020B0502020104020203" pitchFamily="34" charset="0"/>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Non-empty</c:v>
                </c:pt>
                <c:pt idx="1">
                  <c:v>Empty</c:v>
                </c:pt>
              </c:strCache>
            </c:strRef>
          </c:cat>
          <c:val>
            <c:numRef>
              <c:f>Sheet1!$B$2:$B$3</c:f>
              <c:numCache>
                <c:formatCode>General</c:formatCode>
                <c:ptCount val="2"/>
                <c:pt idx="0">
                  <c:v>0.53400000000000003</c:v>
                </c:pt>
                <c:pt idx="1">
                  <c:v>0.46600000000000003</c:v>
                </c:pt>
              </c:numCache>
            </c:numRef>
          </c:val>
          <c:extLst>
            <c:ext xmlns:c16="http://schemas.microsoft.com/office/drawing/2014/chart" uri="{C3380CC4-5D6E-409C-BE32-E72D297353CC}">
              <c16:uniqueId val="{00000000-BEA6-48A7-9EA1-72E5D21E4FFD}"/>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67592007505392893"/>
          <c:y val="0.36469643588441819"/>
          <c:w val="0.26034270208261151"/>
          <c:h val="0.3116493422764714"/>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Gill Sans MT" panose="020B05020201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latin typeface="Gill Sans MT" panose="020B0502020104020203"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Gill Sans MT" panose="020B0502020104020203" pitchFamily="34" charset="0"/>
                <a:ea typeface="+mn-ea"/>
                <a:cs typeface="+mn-cs"/>
              </a:defRPr>
            </a:pPr>
            <a:r>
              <a:rPr lang="en-US" sz="2800" b="1" dirty="0">
                <a:solidFill>
                  <a:schemeClr val="tx1"/>
                </a:solidFill>
              </a:rPr>
              <a:t>Cloud Types</a:t>
            </a:r>
          </a:p>
        </c:rich>
      </c:tx>
      <c:layout>
        <c:manualLayout>
          <c:xMode val="edge"/>
          <c:yMode val="edge"/>
          <c:x val="0.27213048998344919"/>
          <c:y val="3.0165452144343845E-2"/>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Gill Sans MT" panose="020B0502020104020203" pitchFamily="34" charset="0"/>
              <a:ea typeface="+mn-ea"/>
              <a:cs typeface="+mn-cs"/>
            </a:defRPr>
          </a:pPr>
          <a:endParaRPr lang="en-US"/>
        </a:p>
      </c:txPr>
    </c:title>
    <c:autoTitleDeleted val="0"/>
    <c:plotArea>
      <c:layout>
        <c:manualLayout>
          <c:layoutTarget val="inner"/>
          <c:xMode val="edge"/>
          <c:yMode val="edge"/>
          <c:x val="0.19080303651600283"/>
          <c:y val="0.19721440862428413"/>
          <c:w val="0.46955518508491695"/>
          <c:h val="0.77969360961572975"/>
        </c:manualLayout>
      </c:layout>
      <c:pieChart>
        <c:varyColors val="1"/>
        <c:ser>
          <c:idx val="0"/>
          <c:order val="0"/>
          <c:tx>
            <c:strRef>
              <c:f>Sheet1!$B$1</c:f>
              <c:strCache>
                <c:ptCount val="1"/>
                <c:pt idx="0">
                  <c:v>Cloud Types</c:v>
                </c:pt>
              </c:strCache>
            </c:strRef>
          </c:tx>
          <c:dPt>
            <c:idx val="0"/>
            <c:bubble3D val="0"/>
            <c:explosion val="7"/>
            <c:spPr>
              <a:solidFill>
                <a:schemeClr val="accent1"/>
              </a:solidFill>
              <a:ln w="19050">
                <a:solidFill>
                  <a:schemeClr val="lt1"/>
                </a:solidFill>
              </a:ln>
              <a:effectLst/>
            </c:spPr>
            <c:extLst>
              <c:ext xmlns:c16="http://schemas.microsoft.com/office/drawing/2014/chart" uri="{C3380CC4-5D6E-409C-BE32-E72D297353CC}">
                <c16:uniqueId val="{00000001-3ABA-4E1F-B36E-972956E90433}"/>
              </c:ext>
            </c:extLst>
          </c:dPt>
          <c:dPt>
            <c:idx val="1"/>
            <c:bubble3D val="0"/>
            <c:explosion val="7"/>
            <c:spPr>
              <a:solidFill>
                <a:schemeClr val="accent2"/>
              </a:solidFill>
              <a:ln w="19050">
                <a:solidFill>
                  <a:schemeClr val="lt1"/>
                </a:solidFill>
              </a:ln>
              <a:effectLst/>
            </c:spPr>
            <c:extLst>
              <c:ext xmlns:c16="http://schemas.microsoft.com/office/drawing/2014/chart" uri="{C3380CC4-5D6E-409C-BE32-E72D297353CC}">
                <c16:uniqueId val="{00000003-3ABA-4E1F-B36E-972956E90433}"/>
              </c:ext>
            </c:extLst>
          </c:dPt>
          <c:dPt>
            <c:idx val="2"/>
            <c:bubble3D val="0"/>
            <c:explosion val="7"/>
            <c:spPr>
              <a:solidFill>
                <a:schemeClr val="accent3"/>
              </a:solidFill>
              <a:ln w="19050">
                <a:solidFill>
                  <a:schemeClr val="lt1"/>
                </a:solidFill>
              </a:ln>
              <a:effectLst/>
            </c:spPr>
            <c:extLst>
              <c:ext xmlns:c16="http://schemas.microsoft.com/office/drawing/2014/chart" uri="{C3380CC4-5D6E-409C-BE32-E72D297353CC}">
                <c16:uniqueId val="{00000005-3ABA-4E1F-B36E-972956E90433}"/>
              </c:ext>
            </c:extLst>
          </c:dPt>
          <c:dPt>
            <c:idx val="3"/>
            <c:bubble3D val="0"/>
            <c:explosion val="7"/>
            <c:spPr>
              <a:solidFill>
                <a:schemeClr val="accent4"/>
              </a:solidFill>
              <a:ln w="19050">
                <a:solidFill>
                  <a:schemeClr val="lt1"/>
                </a:solidFill>
              </a:ln>
              <a:effectLst/>
            </c:spPr>
            <c:extLst>
              <c:ext xmlns:c16="http://schemas.microsoft.com/office/drawing/2014/chart" uri="{C3380CC4-5D6E-409C-BE32-E72D297353CC}">
                <c16:uniqueId val="{00000006-3ABA-4E1F-B36E-972956E90433}"/>
              </c:ext>
            </c:extLst>
          </c:dPt>
          <c:dLbls>
            <c:dLbl>
              <c:idx val="0"/>
              <c:layout>
                <c:manualLayout>
                  <c:x val="-0.14957140757112961"/>
                  <c:y val="0.15919521982828486"/>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ABA-4E1F-B36E-972956E90433}"/>
                </c:ext>
              </c:extLst>
            </c:dLbl>
            <c:dLbl>
              <c:idx val="1"/>
              <c:layout>
                <c:manualLayout>
                  <c:x val="-0.15020069315016285"/>
                  <c:y val="-0.12113013206620131"/>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ABA-4E1F-B36E-972956E90433}"/>
                </c:ext>
              </c:extLst>
            </c:dLbl>
            <c:dLbl>
              <c:idx val="3"/>
              <c:layout>
                <c:manualLayout>
                  <c:x val="0.17268572210712002"/>
                  <c:y val="0.13143836152221494"/>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6-3ABA-4E1F-B36E-972956E9043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Gill Sans MT" panose="020B0502020104020203" pitchFamily="34" charset="0"/>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Fish</c:v>
                </c:pt>
                <c:pt idx="1">
                  <c:v>Flower</c:v>
                </c:pt>
                <c:pt idx="2">
                  <c:v>Gravel</c:v>
                </c:pt>
                <c:pt idx="3">
                  <c:v>Sugar</c:v>
                </c:pt>
              </c:strCache>
            </c:strRef>
          </c:cat>
          <c:val>
            <c:numRef>
              <c:f>Sheet1!$B$2:$B$5</c:f>
              <c:numCache>
                <c:formatCode>General</c:formatCode>
                <c:ptCount val="4"/>
                <c:pt idx="0">
                  <c:v>0.23499999999999999</c:v>
                </c:pt>
                <c:pt idx="1">
                  <c:v>0.2</c:v>
                </c:pt>
                <c:pt idx="2">
                  <c:v>0.248</c:v>
                </c:pt>
                <c:pt idx="3">
                  <c:v>0.317</c:v>
                </c:pt>
              </c:numCache>
            </c:numRef>
          </c:val>
          <c:extLst>
            <c:ext xmlns:c16="http://schemas.microsoft.com/office/drawing/2014/chart" uri="{C3380CC4-5D6E-409C-BE32-E72D297353CC}">
              <c16:uniqueId val="{00000004-3ABA-4E1F-B36E-972956E90433}"/>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67592007505392893"/>
          <c:y val="0.31599795082910132"/>
          <c:w val="0.26034270208261151"/>
          <c:h val="0.53241580786057463"/>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Gill Sans MT" panose="020B0502020104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latin typeface="Gill Sans MT" panose="020B0502020104020203"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97E0F83-1ACE-4E32-B4E7-CA7D3A326C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B2CB6F3E-833D-4542-A24E-35A45FB572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2E6F1A-AF98-4100-978C-D1416261F040}" type="datetimeFigureOut">
              <a:rPr lang="en-CA" smtClean="0"/>
              <a:t>01/12/2019</a:t>
            </a:fld>
            <a:endParaRPr lang="en-CA"/>
          </a:p>
        </p:txBody>
      </p:sp>
      <p:sp>
        <p:nvSpPr>
          <p:cNvPr id="4" name="Footer Placeholder 3">
            <a:extLst>
              <a:ext uri="{FF2B5EF4-FFF2-40B4-BE49-F238E27FC236}">
                <a16:creationId xmlns:a16="http://schemas.microsoft.com/office/drawing/2014/main" id="{F5911F19-078C-4472-97EA-74F84C678B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69296C37-6EEB-40D6-ADE0-308F13EC85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70B319-8139-448D-B8BA-E5100431A85C}" type="slidenum">
              <a:rPr lang="en-CA" smtClean="0"/>
              <a:t>‹#›</a:t>
            </a:fld>
            <a:endParaRPr lang="en-CA"/>
          </a:p>
        </p:txBody>
      </p:sp>
    </p:spTree>
    <p:extLst>
      <p:ext uri="{BB962C8B-B14F-4D97-AF65-F5344CB8AC3E}">
        <p14:creationId xmlns:p14="http://schemas.microsoft.com/office/powerpoint/2010/main" val="4184516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F1C3E2-9413-450D-8789-96C70DF17C7C}" type="datetimeFigureOut">
              <a:rPr lang="en-CA" smtClean="0"/>
              <a:t>01/12/2019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2604D6-20FF-4726-BE69-06FB6819CF6E}" type="slidenum">
              <a:rPr lang="en-CA" smtClean="0"/>
              <a:t>‹#›</a:t>
            </a:fld>
            <a:endParaRPr lang="en-CA"/>
          </a:p>
        </p:txBody>
      </p:sp>
    </p:spTree>
    <p:extLst>
      <p:ext uri="{BB962C8B-B14F-4D97-AF65-F5344CB8AC3E}">
        <p14:creationId xmlns:p14="http://schemas.microsoft.com/office/powerpoint/2010/main" val="1964952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hedailybeast.com/epa-on-un-climate-change-report-what-report-havent-heard-of-it"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retrieved from: </a:t>
            </a:r>
            <a:r>
              <a:rPr lang="en-CA" dirty="0">
                <a:hlinkClick r:id="rId3"/>
              </a:rPr>
              <a:t>https://www.thedailybeast.com/epa-on-un-climate-change-report-what-report-havent-heard-of-it</a:t>
            </a:r>
            <a:endParaRPr lang="en-CA" dirty="0"/>
          </a:p>
          <a:p>
            <a:endParaRPr lang="en-CA" dirty="0"/>
          </a:p>
          <a:p>
            <a:r>
              <a:rPr lang="en-CA" dirty="0"/>
              <a:t>Slide note:</a:t>
            </a:r>
          </a:p>
          <a:p>
            <a:endParaRPr lang="en-CA" dirty="0"/>
          </a:p>
          <a:p>
            <a:r>
              <a:rPr lang="en-CA" dirty="0"/>
              <a:t>Hello everybody. Climate change has been at the top of our minds and at the forefront of political discussions today. Scientists are tasked to understand the ever changing atmosphere and they need help to better understand the clouds. Which will help them to demystify climate change.</a:t>
            </a:r>
          </a:p>
        </p:txBody>
      </p:sp>
      <p:sp>
        <p:nvSpPr>
          <p:cNvPr id="4" name="Slide Number Placeholder 3"/>
          <p:cNvSpPr>
            <a:spLocks noGrp="1"/>
          </p:cNvSpPr>
          <p:nvPr>
            <p:ph type="sldNum" sz="quarter" idx="5"/>
          </p:nvPr>
        </p:nvSpPr>
        <p:spPr/>
        <p:txBody>
          <a:bodyPr/>
          <a:lstStyle/>
          <a:p>
            <a:fld id="{562604D6-20FF-4726-BE69-06FB6819CF6E}" type="slidenum">
              <a:rPr lang="en-CA" smtClean="0"/>
              <a:t>1</a:t>
            </a:fld>
            <a:endParaRPr lang="en-CA"/>
          </a:p>
        </p:txBody>
      </p:sp>
    </p:spTree>
    <p:extLst>
      <p:ext uri="{BB962C8B-B14F-4D97-AF65-F5344CB8AC3E}">
        <p14:creationId xmlns:p14="http://schemas.microsoft.com/office/powerpoint/2010/main" val="385995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62604D6-20FF-4726-BE69-06FB6819CF6E}" type="slidenum">
              <a:rPr lang="en-CA" smtClean="0"/>
              <a:t>2</a:t>
            </a:fld>
            <a:endParaRPr lang="en-CA"/>
          </a:p>
        </p:txBody>
      </p:sp>
    </p:spTree>
    <p:extLst>
      <p:ext uri="{BB962C8B-B14F-4D97-AF65-F5344CB8AC3E}">
        <p14:creationId xmlns:p14="http://schemas.microsoft.com/office/powerpoint/2010/main" val="2377372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62604D6-20FF-4726-BE69-06FB6819CF6E}" type="slidenum">
              <a:rPr lang="en-CA" smtClean="0"/>
              <a:t>3</a:t>
            </a:fld>
            <a:endParaRPr lang="en-CA"/>
          </a:p>
        </p:txBody>
      </p:sp>
    </p:spTree>
    <p:extLst>
      <p:ext uri="{BB962C8B-B14F-4D97-AF65-F5344CB8AC3E}">
        <p14:creationId xmlns:p14="http://schemas.microsoft.com/office/powerpoint/2010/main" val="4178186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62604D6-20FF-4726-BE69-06FB6819CF6E}" type="slidenum">
              <a:rPr lang="en-CA" smtClean="0"/>
              <a:t>5</a:t>
            </a:fld>
            <a:endParaRPr lang="en-CA"/>
          </a:p>
        </p:txBody>
      </p:sp>
    </p:spTree>
    <p:extLst>
      <p:ext uri="{BB962C8B-B14F-4D97-AF65-F5344CB8AC3E}">
        <p14:creationId xmlns:p14="http://schemas.microsoft.com/office/powerpoint/2010/main" val="2014126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62604D6-20FF-4726-BE69-06FB6819CF6E}" type="slidenum">
              <a:rPr lang="en-CA" smtClean="0"/>
              <a:t>6</a:t>
            </a:fld>
            <a:endParaRPr lang="en-CA"/>
          </a:p>
        </p:txBody>
      </p:sp>
    </p:spTree>
    <p:extLst>
      <p:ext uri="{BB962C8B-B14F-4D97-AF65-F5344CB8AC3E}">
        <p14:creationId xmlns:p14="http://schemas.microsoft.com/office/powerpoint/2010/main" val="911222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95259-1FCA-4B9F-ACEC-1742CE0EB2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EC3C441-F593-45FF-A43A-DF66C93213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DA2E5BAF-9FB9-4B5F-98EE-07EC56EBF7B2}"/>
              </a:ext>
            </a:extLst>
          </p:cNvPr>
          <p:cNvSpPr>
            <a:spLocks noGrp="1"/>
          </p:cNvSpPr>
          <p:nvPr>
            <p:ph type="dt" sz="half" idx="10"/>
          </p:nvPr>
        </p:nvSpPr>
        <p:spPr/>
        <p:txBody>
          <a:bodyPr/>
          <a:lstStyle/>
          <a:p>
            <a:fld id="{9F16513F-C787-4A06-AB54-FEE2B7F5E5DB}" type="datetimeFigureOut">
              <a:rPr lang="en-CA" smtClean="0"/>
              <a:t>01/12/2019</a:t>
            </a:fld>
            <a:endParaRPr lang="en-CA"/>
          </a:p>
        </p:txBody>
      </p:sp>
      <p:sp>
        <p:nvSpPr>
          <p:cNvPr id="5" name="Footer Placeholder 4">
            <a:extLst>
              <a:ext uri="{FF2B5EF4-FFF2-40B4-BE49-F238E27FC236}">
                <a16:creationId xmlns:a16="http://schemas.microsoft.com/office/drawing/2014/main" id="{1A45E04D-2E13-4059-B498-ADB74C9DD79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3C8CA52-DEA8-4CC1-8810-74CDE98F26EF}"/>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170147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15D28-53CB-4C99-8F37-9B51CD69D68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04EC108-E5D8-411E-B63D-42406AB905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B18E35B-156F-4C82-A48E-FC8E2EB4C5D3}"/>
              </a:ext>
            </a:extLst>
          </p:cNvPr>
          <p:cNvSpPr>
            <a:spLocks noGrp="1"/>
          </p:cNvSpPr>
          <p:nvPr>
            <p:ph type="dt" sz="half" idx="10"/>
          </p:nvPr>
        </p:nvSpPr>
        <p:spPr/>
        <p:txBody>
          <a:bodyPr/>
          <a:lstStyle/>
          <a:p>
            <a:fld id="{9F16513F-C787-4A06-AB54-FEE2B7F5E5DB}" type="datetimeFigureOut">
              <a:rPr lang="en-CA" smtClean="0"/>
              <a:t>01/12/2019</a:t>
            </a:fld>
            <a:endParaRPr lang="en-CA"/>
          </a:p>
        </p:txBody>
      </p:sp>
      <p:sp>
        <p:nvSpPr>
          <p:cNvPr id="5" name="Footer Placeholder 4">
            <a:extLst>
              <a:ext uri="{FF2B5EF4-FFF2-40B4-BE49-F238E27FC236}">
                <a16:creationId xmlns:a16="http://schemas.microsoft.com/office/drawing/2014/main" id="{ED664713-A76F-4802-B261-CB1B9FC011A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ED48C78-8EEF-45E9-A671-D93885D168BA}"/>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4289024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6926CC-7893-440F-ADA0-DA8F9A35DC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10DBA6F-D58D-4247-9C03-1089502A70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AAF4096-0263-44A8-A373-88BDE89FAD40}"/>
              </a:ext>
            </a:extLst>
          </p:cNvPr>
          <p:cNvSpPr>
            <a:spLocks noGrp="1"/>
          </p:cNvSpPr>
          <p:nvPr>
            <p:ph type="dt" sz="half" idx="10"/>
          </p:nvPr>
        </p:nvSpPr>
        <p:spPr/>
        <p:txBody>
          <a:bodyPr/>
          <a:lstStyle/>
          <a:p>
            <a:fld id="{9F16513F-C787-4A06-AB54-FEE2B7F5E5DB}" type="datetimeFigureOut">
              <a:rPr lang="en-CA" smtClean="0"/>
              <a:t>01/12/2019</a:t>
            </a:fld>
            <a:endParaRPr lang="en-CA"/>
          </a:p>
        </p:txBody>
      </p:sp>
      <p:sp>
        <p:nvSpPr>
          <p:cNvPr id="5" name="Footer Placeholder 4">
            <a:extLst>
              <a:ext uri="{FF2B5EF4-FFF2-40B4-BE49-F238E27FC236}">
                <a16:creationId xmlns:a16="http://schemas.microsoft.com/office/drawing/2014/main" id="{30401E2C-865C-4344-B3D4-E7710AB4EB5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1AB205D-1FBF-4668-8CE5-158B29CDA670}"/>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2982278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7522-5420-46D5-927D-49B6EEB92F4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242F622-807D-4B0C-882B-2E5AD8B0C5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B7BE019-6565-4471-9C16-122CAA9DE6B1}"/>
              </a:ext>
            </a:extLst>
          </p:cNvPr>
          <p:cNvSpPr>
            <a:spLocks noGrp="1"/>
          </p:cNvSpPr>
          <p:nvPr>
            <p:ph type="dt" sz="half" idx="10"/>
          </p:nvPr>
        </p:nvSpPr>
        <p:spPr/>
        <p:txBody>
          <a:bodyPr/>
          <a:lstStyle/>
          <a:p>
            <a:fld id="{9F16513F-C787-4A06-AB54-FEE2B7F5E5DB}" type="datetimeFigureOut">
              <a:rPr lang="en-CA" smtClean="0"/>
              <a:t>01/12/2019</a:t>
            </a:fld>
            <a:endParaRPr lang="en-CA"/>
          </a:p>
        </p:txBody>
      </p:sp>
      <p:sp>
        <p:nvSpPr>
          <p:cNvPr id="5" name="Footer Placeholder 4">
            <a:extLst>
              <a:ext uri="{FF2B5EF4-FFF2-40B4-BE49-F238E27FC236}">
                <a16:creationId xmlns:a16="http://schemas.microsoft.com/office/drawing/2014/main" id="{32A832C5-B798-40CA-A011-7B26F93F694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9CD6E8A-AE90-4FD0-AD62-A4F16C5E5CAA}"/>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3799523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90BBD-5585-45BA-9186-7D5F678121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92E5E02-EC06-443A-95C3-8180608EEF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0CFE5E-7EA7-4192-9566-F807055F2327}"/>
              </a:ext>
            </a:extLst>
          </p:cNvPr>
          <p:cNvSpPr>
            <a:spLocks noGrp="1"/>
          </p:cNvSpPr>
          <p:nvPr>
            <p:ph type="dt" sz="half" idx="10"/>
          </p:nvPr>
        </p:nvSpPr>
        <p:spPr/>
        <p:txBody>
          <a:bodyPr/>
          <a:lstStyle/>
          <a:p>
            <a:fld id="{9F16513F-C787-4A06-AB54-FEE2B7F5E5DB}" type="datetimeFigureOut">
              <a:rPr lang="en-CA" smtClean="0"/>
              <a:t>01/12/2019</a:t>
            </a:fld>
            <a:endParaRPr lang="en-CA"/>
          </a:p>
        </p:txBody>
      </p:sp>
      <p:sp>
        <p:nvSpPr>
          <p:cNvPr id="5" name="Footer Placeholder 4">
            <a:extLst>
              <a:ext uri="{FF2B5EF4-FFF2-40B4-BE49-F238E27FC236}">
                <a16:creationId xmlns:a16="http://schemas.microsoft.com/office/drawing/2014/main" id="{094B5134-9D07-41E3-9940-6E3A9B906FD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A3DE474-B03A-4E60-924F-AABB7FA9BF88}"/>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1130661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1BB3-E67B-4683-AC75-70C93CF2066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8FA01C7-E998-45E6-874C-8DAD008E9D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C35CFC0-CFA7-457A-A4B0-2E791D8269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43C9D49-4BD3-4CE9-BDB6-5613875A6B00}"/>
              </a:ext>
            </a:extLst>
          </p:cNvPr>
          <p:cNvSpPr>
            <a:spLocks noGrp="1"/>
          </p:cNvSpPr>
          <p:nvPr>
            <p:ph type="dt" sz="half" idx="10"/>
          </p:nvPr>
        </p:nvSpPr>
        <p:spPr/>
        <p:txBody>
          <a:bodyPr/>
          <a:lstStyle/>
          <a:p>
            <a:fld id="{9F16513F-C787-4A06-AB54-FEE2B7F5E5DB}" type="datetimeFigureOut">
              <a:rPr lang="en-CA" smtClean="0"/>
              <a:t>01/12/2019</a:t>
            </a:fld>
            <a:endParaRPr lang="en-CA"/>
          </a:p>
        </p:txBody>
      </p:sp>
      <p:sp>
        <p:nvSpPr>
          <p:cNvPr id="6" name="Footer Placeholder 5">
            <a:extLst>
              <a:ext uri="{FF2B5EF4-FFF2-40B4-BE49-F238E27FC236}">
                <a16:creationId xmlns:a16="http://schemas.microsoft.com/office/drawing/2014/main" id="{79044E85-AD8F-4161-9171-08972367D5B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54D31DB-3FA2-42B5-978E-2A25FCC1F88B}"/>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2717500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1147-46F0-42D4-BE51-8AF076EC95C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AD5BC41-7A6F-42AA-B9EC-94C3A69FF6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05EDDC-8E63-435B-B2C6-33CCB8D38C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CD90590-C200-43AC-B8D6-CC652D0BB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F5478C-7A4B-4B98-92D5-342CD207BF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EAE3DF06-4703-4327-9FBD-BAF6774C183A}"/>
              </a:ext>
            </a:extLst>
          </p:cNvPr>
          <p:cNvSpPr>
            <a:spLocks noGrp="1"/>
          </p:cNvSpPr>
          <p:nvPr>
            <p:ph type="dt" sz="half" idx="10"/>
          </p:nvPr>
        </p:nvSpPr>
        <p:spPr/>
        <p:txBody>
          <a:bodyPr/>
          <a:lstStyle/>
          <a:p>
            <a:fld id="{9F16513F-C787-4A06-AB54-FEE2B7F5E5DB}" type="datetimeFigureOut">
              <a:rPr lang="en-CA" smtClean="0"/>
              <a:t>01/12/2019</a:t>
            </a:fld>
            <a:endParaRPr lang="en-CA"/>
          </a:p>
        </p:txBody>
      </p:sp>
      <p:sp>
        <p:nvSpPr>
          <p:cNvPr id="8" name="Footer Placeholder 7">
            <a:extLst>
              <a:ext uri="{FF2B5EF4-FFF2-40B4-BE49-F238E27FC236}">
                <a16:creationId xmlns:a16="http://schemas.microsoft.com/office/drawing/2014/main" id="{2A88CB4F-CFFF-4652-9485-C6B433ADF44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1919764-0E91-4173-AD1B-7A0260265906}"/>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2347829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675A-2A8C-4CEF-9BB7-07B0B1FF9B4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FA1DFE2-37BA-48B4-AE06-259D45B3A777}"/>
              </a:ext>
            </a:extLst>
          </p:cNvPr>
          <p:cNvSpPr>
            <a:spLocks noGrp="1"/>
          </p:cNvSpPr>
          <p:nvPr>
            <p:ph type="dt" sz="half" idx="10"/>
          </p:nvPr>
        </p:nvSpPr>
        <p:spPr/>
        <p:txBody>
          <a:bodyPr/>
          <a:lstStyle/>
          <a:p>
            <a:fld id="{9F16513F-C787-4A06-AB54-FEE2B7F5E5DB}" type="datetimeFigureOut">
              <a:rPr lang="en-CA" smtClean="0"/>
              <a:t>01/12/2019</a:t>
            </a:fld>
            <a:endParaRPr lang="en-CA"/>
          </a:p>
        </p:txBody>
      </p:sp>
      <p:sp>
        <p:nvSpPr>
          <p:cNvPr id="4" name="Footer Placeholder 3">
            <a:extLst>
              <a:ext uri="{FF2B5EF4-FFF2-40B4-BE49-F238E27FC236}">
                <a16:creationId xmlns:a16="http://schemas.microsoft.com/office/drawing/2014/main" id="{356776A1-2431-42A9-98B2-DD1A5130B40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36AC7558-4577-4FA9-9D9E-49F5A45BFA27}"/>
              </a:ext>
            </a:extLst>
          </p:cNvPr>
          <p:cNvSpPr>
            <a:spLocks noGrp="1"/>
          </p:cNvSpPr>
          <p:nvPr>
            <p:ph type="sldNum" sz="quarter" idx="12"/>
          </p:nvPr>
        </p:nvSpPr>
        <p:spPr/>
        <p:txBody>
          <a:bodyPr/>
          <a:lstStyle/>
          <a:p>
            <a:fld id="{D52B7245-908F-4D2F-92FB-A9913534CF06}" type="slidenum">
              <a:rPr lang="en-CA" smtClean="0"/>
              <a:t>‹#›</a:t>
            </a:fld>
            <a:endParaRPr lang="en-CA"/>
          </a:p>
        </p:txBody>
      </p:sp>
      <p:cxnSp>
        <p:nvCxnSpPr>
          <p:cNvPr id="7" name="Straight Connector 6">
            <a:extLst>
              <a:ext uri="{FF2B5EF4-FFF2-40B4-BE49-F238E27FC236}">
                <a16:creationId xmlns:a16="http://schemas.microsoft.com/office/drawing/2014/main" id="{B663C8A3-68AA-4D0A-BED7-12FB3EAA3977}"/>
              </a:ext>
            </a:extLst>
          </p:cNvPr>
          <p:cNvCxnSpPr>
            <a:cxnSpLocks/>
          </p:cNvCxnSpPr>
          <p:nvPr userDrawn="1"/>
        </p:nvCxnSpPr>
        <p:spPr>
          <a:xfrm>
            <a:off x="720000" y="1377387"/>
            <a:ext cx="5400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636995C-D4F6-47F8-9C2E-AB7365A618D7}"/>
              </a:ext>
            </a:extLst>
          </p:cNvPr>
          <p:cNvCxnSpPr>
            <a:cxnSpLocks/>
          </p:cNvCxnSpPr>
          <p:nvPr userDrawn="1"/>
        </p:nvCxnSpPr>
        <p:spPr>
          <a:xfrm>
            <a:off x="720000" y="646725"/>
            <a:ext cx="5400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920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FCB3BB-E882-49ED-A002-9D460F9E68A6}"/>
              </a:ext>
            </a:extLst>
          </p:cNvPr>
          <p:cNvSpPr>
            <a:spLocks noGrp="1"/>
          </p:cNvSpPr>
          <p:nvPr>
            <p:ph type="dt" sz="half" idx="10"/>
          </p:nvPr>
        </p:nvSpPr>
        <p:spPr/>
        <p:txBody>
          <a:bodyPr/>
          <a:lstStyle/>
          <a:p>
            <a:fld id="{9F16513F-C787-4A06-AB54-FEE2B7F5E5DB}" type="datetimeFigureOut">
              <a:rPr lang="en-CA" smtClean="0"/>
              <a:t>01/12/2019</a:t>
            </a:fld>
            <a:endParaRPr lang="en-CA"/>
          </a:p>
        </p:txBody>
      </p:sp>
      <p:sp>
        <p:nvSpPr>
          <p:cNvPr id="3" name="Footer Placeholder 2">
            <a:extLst>
              <a:ext uri="{FF2B5EF4-FFF2-40B4-BE49-F238E27FC236}">
                <a16:creationId xmlns:a16="http://schemas.microsoft.com/office/drawing/2014/main" id="{07114076-FBF6-4448-8134-AFB587C877C8}"/>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B36F6AF-4CAF-4E64-B40A-C40DBDA2C290}"/>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1286906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A64B9-E86B-4D4E-A6F6-96894638DD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8B654D4-C604-4D2A-A330-4DB9C8F5FA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3F2A79DC-2287-423D-861D-D6D233055E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0992AF-2E67-45D6-8316-390A96C47C32}"/>
              </a:ext>
            </a:extLst>
          </p:cNvPr>
          <p:cNvSpPr>
            <a:spLocks noGrp="1"/>
          </p:cNvSpPr>
          <p:nvPr>
            <p:ph type="dt" sz="half" idx="10"/>
          </p:nvPr>
        </p:nvSpPr>
        <p:spPr/>
        <p:txBody>
          <a:bodyPr/>
          <a:lstStyle/>
          <a:p>
            <a:fld id="{9F16513F-C787-4A06-AB54-FEE2B7F5E5DB}" type="datetimeFigureOut">
              <a:rPr lang="en-CA" smtClean="0"/>
              <a:t>01/12/2019</a:t>
            </a:fld>
            <a:endParaRPr lang="en-CA"/>
          </a:p>
        </p:txBody>
      </p:sp>
      <p:sp>
        <p:nvSpPr>
          <p:cNvPr id="6" name="Footer Placeholder 5">
            <a:extLst>
              <a:ext uri="{FF2B5EF4-FFF2-40B4-BE49-F238E27FC236}">
                <a16:creationId xmlns:a16="http://schemas.microsoft.com/office/drawing/2014/main" id="{887B935E-DA7A-4BFD-AFEB-E2ECD912CBA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0C49530-9BA8-4D8A-B3BB-124E06CB52C4}"/>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670774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BE1CC-6A39-4183-8639-FF2007EE42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6618E23-3BAA-48C0-9DB1-2F1919C449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87826F7-E9B4-4E2E-9272-BDA003246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B1AE06-96FE-4D37-8AD1-069F2DCF12B1}"/>
              </a:ext>
            </a:extLst>
          </p:cNvPr>
          <p:cNvSpPr>
            <a:spLocks noGrp="1"/>
          </p:cNvSpPr>
          <p:nvPr>
            <p:ph type="dt" sz="half" idx="10"/>
          </p:nvPr>
        </p:nvSpPr>
        <p:spPr/>
        <p:txBody>
          <a:bodyPr/>
          <a:lstStyle/>
          <a:p>
            <a:fld id="{9F16513F-C787-4A06-AB54-FEE2B7F5E5DB}" type="datetimeFigureOut">
              <a:rPr lang="en-CA" smtClean="0"/>
              <a:t>01/12/2019</a:t>
            </a:fld>
            <a:endParaRPr lang="en-CA"/>
          </a:p>
        </p:txBody>
      </p:sp>
      <p:sp>
        <p:nvSpPr>
          <p:cNvPr id="6" name="Footer Placeholder 5">
            <a:extLst>
              <a:ext uri="{FF2B5EF4-FFF2-40B4-BE49-F238E27FC236}">
                <a16:creationId xmlns:a16="http://schemas.microsoft.com/office/drawing/2014/main" id="{A8E8FC87-44D8-4A97-B84A-383AC2B358E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BCC1FF4-56EA-44DF-AA70-120D794EABEE}"/>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1009993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9FFA1B-6EA7-4B7D-8DF3-D64394A2E4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85080D6-0883-47BA-9915-CA76EAEFBF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619222B-F3C2-44FF-90A9-4514F746EF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ill Sans MT" panose="020B0502020104020203" pitchFamily="34" charset="0"/>
              </a:defRPr>
            </a:lvl1pPr>
          </a:lstStyle>
          <a:p>
            <a:fld id="{9F16513F-C787-4A06-AB54-FEE2B7F5E5DB}" type="datetimeFigureOut">
              <a:rPr lang="en-CA" smtClean="0"/>
              <a:pPr/>
              <a:t>01/12/2019</a:t>
            </a:fld>
            <a:endParaRPr lang="en-CA"/>
          </a:p>
        </p:txBody>
      </p:sp>
      <p:sp>
        <p:nvSpPr>
          <p:cNvPr id="5" name="Footer Placeholder 4">
            <a:extLst>
              <a:ext uri="{FF2B5EF4-FFF2-40B4-BE49-F238E27FC236}">
                <a16:creationId xmlns:a16="http://schemas.microsoft.com/office/drawing/2014/main" id="{B9107834-831B-45F3-8620-DCA4BA1ED9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ill Sans MT" panose="020B0502020104020203" pitchFamily="34" charset="0"/>
              </a:defRPr>
            </a:lvl1pPr>
          </a:lstStyle>
          <a:p>
            <a:endParaRPr lang="en-CA"/>
          </a:p>
        </p:txBody>
      </p:sp>
      <p:sp>
        <p:nvSpPr>
          <p:cNvPr id="6" name="Slide Number Placeholder 5">
            <a:extLst>
              <a:ext uri="{FF2B5EF4-FFF2-40B4-BE49-F238E27FC236}">
                <a16:creationId xmlns:a16="http://schemas.microsoft.com/office/drawing/2014/main" id="{D7B325B4-0B2B-4EC7-9CD5-7865E1C399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ill Sans MT" panose="020B0502020104020203" pitchFamily="34" charset="0"/>
              </a:defRPr>
            </a:lvl1pPr>
          </a:lstStyle>
          <a:p>
            <a:fld id="{D52B7245-908F-4D2F-92FB-A9913534CF06}" type="slidenum">
              <a:rPr lang="en-CA" smtClean="0"/>
              <a:pPr/>
              <a:t>‹#›</a:t>
            </a:fld>
            <a:endParaRPr lang="en-CA"/>
          </a:p>
        </p:txBody>
      </p:sp>
    </p:spTree>
    <p:extLst>
      <p:ext uri="{BB962C8B-B14F-4D97-AF65-F5344CB8AC3E}">
        <p14:creationId xmlns:p14="http://schemas.microsoft.com/office/powerpoint/2010/main" val="57966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Gill Sans MT" panose="020B05020201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jpeg"/><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hyperlink" Target="https://www.kaggle.com/c/understanding_cloud_organization/"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of black and white man in a suit and tie with hands out in i don't know gesture and globe on fire instead of head epa environmental protection agency what report haven't heard of it ipcc united nations un">
            <a:extLst>
              <a:ext uri="{FF2B5EF4-FFF2-40B4-BE49-F238E27FC236}">
                <a16:creationId xmlns:a16="http://schemas.microsoft.com/office/drawing/2014/main" id="{038CC986-4FA4-4774-9978-3D980469C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04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984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satellite image">
            <a:extLst>
              <a:ext uri="{FF2B5EF4-FFF2-40B4-BE49-F238E27FC236}">
                <a16:creationId xmlns:a16="http://schemas.microsoft.com/office/drawing/2014/main" id="{2719A90D-8673-49DC-837F-2569F7819E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598"/>
          <a:stretch/>
        </p:blipFill>
        <p:spPr bwMode="auto">
          <a:xfrm>
            <a:off x="0" y="0"/>
            <a:ext cx="12192000" cy="70775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1E3FAC-A0C9-43D5-B5C8-1B18CD1BAA7D}"/>
              </a:ext>
            </a:extLst>
          </p:cNvPr>
          <p:cNvSpPr>
            <a:spLocks noGrp="1"/>
          </p:cNvSpPr>
          <p:nvPr>
            <p:ph type="ctrTitle"/>
          </p:nvPr>
        </p:nvSpPr>
        <p:spPr>
          <a:xfrm>
            <a:off x="-1" y="3822495"/>
            <a:ext cx="12191999" cy="1954003"/>
          </a:xfrm>
          <a:solidFill>
            <a:schemeClr val="bg1"/>
          </a:solidFill>
        </p:spPr>
        <p:txBody>
          <a:bodyPr anchor="ctr">
            <a:normAutofit/>
          </a:bodyPr>
          <a:lstStyle/>
          <a:p>
            <a:r>
              <a:rPr lang="en-US" sz="5400" dirty="0"/>
              <a:t>Understanding Cloud Organization from Satellite Images</a:t>
            </a:r>
            <a:endParaRPr lang="en-CA" sz="5400" dirty="0"/>
          </a:p>
        </p:txBody>
      </p:sp>
      <p:sp>
        <p:nvSpPr>
          <p:cNvPr id="3" name="Subtitle 2">
            <a:extLst>
              <a:ext uri="{FF2B5EF4-FFF2-40B4-BE49-F238E27FC236}">
                <a16:creationId xmlns:a16="http://schemas.microsoft.com/office/drawing/2014/main" id="{95774764-2317-4D31-92E2-706943B36097}"/>
              </a:ext>
            </a:extLst>
          </p:cNvPr>
          <p:cNvSpPr>
            <a:spLocks noGrp="1"/>
          </p:cNvSpPr>
          <p:nvPr>
            <p:ph type="subTitle" idx="1"/>
          </p:nvPr>
        </p:nvSpPr>
        <p:spPr>
          <a:xfrm>
            <a:off x="0" y="5776498"/>
            <a:ext cx="12191998" cy="817935"/>
          </a:xfrm>
          <a:solidFill>
            <a:schemeClr val="bg1"/>
          </a:solidFill>
        </p:spPr>
        <p:txBody>
          <a:bodyPr anchor="ctr">
            <a:normAutofit/>
          </a:bodyPr>
          <a:lstStyle/>
          <a:p>
            <a:r>
              <a:rPr lang="en-US" sz="3200" dirty="0"/>
              <a:t>DL 3546 – University Of Toronto – December 2019</a:t>
            </a:r>
            <a:endParaRPr lang="en-CA" sz="3200" dirty="0"/>
          </a:p>
        </p:txBody>
      </p:sp>
      <p:sp>
        <p:nvSpPr>
          <p:cNvPr id="4" name="Rectangle 3">
            <a:extLst>
              <a:ext uri="{FF2B5EF4-FFF2-40B4-BE49-F238E27FC236}">
                <a16:creationId xmlns:a16="http://schemas.microsoft.com/office/drawing/2014/main" id="{E3949163-EF16-4EC5-81CA-0519018A440F}"/>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en-CA" sz="1000">
              <a:solidFill>
                <a:srgbClr val="000000"/>
              </a:solidFill>
            </a:endParaRPr>
          </a:p>
        </p:txBody>
      </p:sp>
      <p:cxnSp>
        <p:nvCxnSpPr>
          <p:cNvPr id="7" name="Straight Connector 6">
            <a:extLst>
              <a:ext uri="{FF2B5EF4-FFF2-40B4-BE49-F238E27FC236}">
                <a16:creationId xmlns:a16="http://schemas.microsoft.com/office/drawing/2014/main" id="{8ED340AD-F70A-4049-A28F-DBE9D9C560F8}"/>
              </a:ext>
            </a:extLst>
          </p:cNvPr>
          <p:cNvCxnSpPr/>
          <p:nvPr/>
        </p:nvCxnSpPr>
        <p:spPr>
          <a:xfrm>
            <a:off x="660000" y="5764923"/>
            <a:ext cx="1087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172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C702-7996-4B28-8DB6-98A9171D97C5}"/>
              </a:ext>
            </a:extLst>
          </p:cNvPr>
          <p:cNvSpPr>
            <a:spLocks noGrp="1"/>
          </p:cNvSpPr>
          <p:nvPr>
            <p:ph type="title"/>
          </p:nvPr>
        </p:nvSpPr>
        <p:spPr/>
        <p:txBody>
          <a:bodyPr/>
          <a:lstStyle/>
          <a:p>
            <a:r>
              <a:rPr lang="en-US" sz="5400" dirty="0"/>
              <a:t>T</a:t>
            </a:r>
            <a:r>
              <a:rPr lang="en-US" dirty="0"/>
              <a:t>HE </a:t>
            </a:r>
            <a:r>
              <a:rPr lang="en-US" sz="5400" dirty="0"/>
              <a:t>T</a:t>
            </a:r>
            <a:r>
              <a:rPr lang="en-US" dirty="0"/>
              <a:t>EAM</a:t>
            </a:r>
            <a:endParaRPr lang="en-CA" dirty="0"/>
          </a:p>
        </p:txBody>
      </p:sp>
      <p:grpSp>
        <p:nvGrpSpPr>
          <p:cNvPr id="47" name="Group 46">
            <a:extLst>
              <a:ext uri="{FF2B5EF4-FFF2-40B4-BE49-F238E27FC236}">
                <a16:creationId xmlns:a16="http://schemas.microsoft.com/office/drawing/2014/main" id="{0AF87A54-CA54-4FFF-B8F9-A8219D525404}"/>
              </a:ext>
            </a:extLst>
          </p:cNvPr>
          <p:cNvGrpSpPr/>
          <p:nvPr/>
        </p:nvGrpSpPr>
        <p:grpSpPr>
          <a:xfrm>
            <a:off x="1365960" y="2211040"/>
            <a:ext cx="2520000" cy="3080902"/>
            <a:chOff x="4933200" y="2393920"/>
            <a:chExt cx="2520000" cy="3080902"/>
          </a:xfrm>
        </p:grpSpPr>
        <p:pic>
          <p:nvPicPr>
            <p:cNvPr id="48" name="Picture 47">
              <a:extLst>
                <a:ext uri="{FF2B5EF4-FFF2-40B4-BE49-F238E27FC236}">
                  <a16:creationId xmlns:a16="http://schemas.microsoft.com/office/drawing/2014/main" id="{261C17EF-0A11-4699-90AB-3B9A91B8F641}"/>
                </a:ext>
              </a:extLst>
            </p:cNvPr>
            <p:cNvPicPr>
              <a:picLocks noChangeAspect="1"/>
            </p:cNvPicPr>
            <p:nvPr/>
          </p:nvPicPr>
          <p:blipFill rotWithShape="1">
            <a:blip r:embed="rId3">
              <a:extLst>
                <a:ext uri="{28A0092B-C50C-407E-A947-70E740481C1C}">
                  <a14:useLocalDpi xmlns:a14="http://schemas.microsoft.com/office/drawing/2010/main" val="0"/>
                </a:ext>
              </a:extLst>
            </a:blip>
            <a:srcRect l="12413" t="27925" r="17965" b="2451"/>
            <a:stretch/>
          </p:blipFill>
          <p:spPr>
            <a:xfrm>
              <a:off x="4933200" y="2393920"/>
              <a:ext cx="2520000" cy="2520000"/>
            </a:xfrm>
            <a:prstGeom prst="ellipse">
              <a:avLst/>
            </a:prstGeom>
          </p:spPr>
        </p:pic>
        <p:sp>
          <p:nvSpPr>
            <p:cNvPr id="49" name="TextBox 48">
              <a:extLst>
                <a:ext uri="{FF2B5EF4-FFF2-40B4-BE49-F238E27FC236}">
                  <a16:creationId xmlns:a16="http://schemas.microsoft.com/office/drawing/2014/main" id="{E3378F54-2E80-492A-AB4A-20149F33956E}"/>
                </a:ext>
              </a:extLst>
            </p:cNvPr>
            <p:cNvSpPr txBox="1"/>
            <p:nvPr/>
          </p:nvSpPr>
          <p:spPr>
            <a:xfrm>
              <a:off x="5095920" y="4918558"/>
              <a:ext cx="2194560" cy="523220"/>
            </a:xfrm>
            <a:prstGeom prst="rect">
              <a:avLst/>
            </a:prstGeom>
            <a:noFill/>
          </p:spPr>
          <p:txBody>
            <a:bodyPr wrap="square" rtlCol="0" anchor="ctr">
              <a:spAutoFit/>
            </a:bodyPr>
            <a:lstStyle/>
            <a:p>
              <a:pPr algn="ctr"/>
              <a:r>
                <a:rPr lang="en-US" sz="2800" dirty="0">
                  <a:solidFill>
                    <a:srgbClr val="FF0000"/>
                  </a:solidFill>
                  <a:latin typeface="Gill Sans MT" panose="020B0502020104020203" pitchFamily="34" charset="0"/>
                </a:rPr>
                <a:t>Rueen Fiez</a:t>
              </a:r>
              <a:endParaRPr lang="en-CA" sz="2800" dirty="0">
                <a:solidFill>
                  <a:srgbClr val="FF0000"/>
                </a:solidFill>
                <a:latin typeface="Gill Sans MT" panose="020B0502020104020203" pitchFamily="34" charset="0"/>
              </a:endParaRPr>
            </a:p>
          </p:txBody>
        </p:sp>
        <p:cxnSp>
          <p:nvCxnSpPr>
            <p:cNvPr id="50" name="Straight Connector 49">
              <a:extLst>
                <a:ext uri="{FF2B5EF4-FFF2-40B4-BE49-F238E27FC236}">
                  <a16:creationId xmlns:a16="http://schemas.microsoft.com/office/drawing/2014/main" id="{789B0F02-91E1-4633-AA4E-7D839AE6F3F8}"/>
                </a:ext>
              </a:extLst>
            </p:cNvPr>
            <p:cNvCxnSpPr/>
            <p:nvPr/>
          </p:nvCxnSpPr>
          <p:spPr>
            <a:xfrm>
              <a:off x="5833200" y="5474822"/>
              <a:ext cx="720000" cy="0"/>
            </a:xfrm>
            <a:prstGeom prst="line">
              <a:avLst/>
            </a:prstGeom>
            <a:ln w="19050" cap="rnd">
              <a:solidFill>
                <a:schemeClr val="tx1"/>
              </a:solidFill>
              <a:prstDash val="solid"/>
              <a:round/>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D1ABF852-0F16-40FA-B520-44C084497611}"/>
              </a:ext>
            </a:extLst>
          </p:cNvPr>
          <p:cNvGrpSpPr/>
          <p:nvPr/>
        </p:nvGrpSpPr>
        <p:grpSpPr>
          <a:xfrm>
            <a:off x="8306040" y="2177996"/>
            <a:ext cx="2520000" cy="3080902"/>
            <a:chOff x="4933200" y="2393920"/>
            <a:chExt cx="2520000" cy="3080902"/>
          </a:xfrm>
        </p:grpSpPr>
        <p:pic>
          <p:nvPicPr>
            <p:cNvPr id="56" name="Picture 55" descr="A person wearing a suit and tie&#10;&#10;Description automatically generated">
              <a:extLst>
                <a:ext uri="{FF2B5EF4-FFF2-40B4-BE49-F238E27FC236}">
                  <a16:creationId xmlns:a16="http://schemas.microsoft.com/office/drawing/2014/main" id="{21084F68-3A1C-40AA-AA44-627652A3CB4D}"/>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colorTemperature colorTemp="5300"/>
                      </a14:imgEffect>
                    </a14:imgLayer>
                  </a14:imgProps>
                </a:ext>
              </a:extLst>
            </a:blip>
            <a:srcRect l="22363" t="13372" r="22363" b="42408"/>
            <a:stretch/>
          </p:blipFill>
          <p:spPr>
            <a:xfrm>
              <a:off x="4933200" y="2393920"/>
              <a:ext cx="2520000" cy="2520000"/>
            </a:xfrm>
            <a:prstGeom prst="ellipse">
              <a:avLst/>
            </a:prstGeom>
          </p:spPr>
        </p:pic>
        <p:sp>
          <p:nvSpPr>
            <p:cNvPr id="57" name="TextBox 56">
              <a:extLst>
                <a:ext uri="{FF2B5EF4-FFF2-40B4-BE49-F238E27FC236}">
                  <a16:creationId xmlns:a16="http://schemas.microsoft.com/office/drawing/2014/main" id="{537E70FE-1233-4692-A472-599F06A8EEE9}"/>
                </a:ext>
              </a:extLst>
            </p:cNvPr>
            <p:cNvSpPr txBox="1"/>
            <p:nvPr/>
          </p:nvSpPr>
          <p:spPr>
            <a:xfrm>
              <a:off x="5095920" y="4918558"/>
              <a:ext cx="2194560" cy="523220"/>
            </a:xfrm>
            <a:prstGeom prst="rect">
              <a:avLst/>
            </a:prstGeom>
            <a:noFill/>
          </p:spPr>
          <p:txBody>
            <a:bodyPr wrap="square" rtlCol="0" anchor="ctr">
              <a:spAutoFit/>
            </a:bodyPr>
            <a:lstStyle/>
            <a:p>
              <a:pPr algn="ctr"/>
              <a:r>
                <a:rPr lang="en-US" sz="2800" dirty="0">
                  <a:solidFill>
                    <a:srgbClr val="FF0000"/>
                  </a:solidFill>
                  <a:latin typeface="Gill Sans MT" panose="020B0502020104020203" pitchFamily="34" charset="0"/>
                </a:rPr>
                <a:t>Nisarg Patel</a:t>
              </a:r>
              <a:endParaRPr lang="en-CA" sz="2800" dirty="0">
                <a:solidFill>
                  <a:srgbClr val="FF0000"/>
                </a:solidFill>
                <a:latin typeface="Gill Sans MT" panose="020B0502020104020203" pitchFamily="34" charset="0"/>
              </a:endParaRPr>
            </a:p>
          </p:txBody>
        </p:sp>
        <p:cxnSp>
          <p:nvCxnSpPr>
            <p:cNvPr id="58" name="Straight Connector 57">
              <a:extLst>
                <a:ext uri="{FF2B5EF4-FFF2-40B4-BE49-F238E27FC236}">
                  <a16:creationId xmlns:a16="http://schemas.microsoft.com/office/drawing/2014/main" id="{51379198-6587-47AB-A540-8A3A11418DE3}"/>
                </a:ext>
              </a:extLst>
            </p:cNvPr>
            <p:cNvCxnSpPr/>
            <p:nvPr/>
          </p:nvCxnSpPr>
          <p:spPr>
            <a:xfrm>
              <a:off x="5833200" y="5474822"/>
              <a:ext cx="720000" cy="0"/>
            </a:xfrm>
            <a:prstGeom prst="line">
              <a:avLst/>
            </a:prstGeom>
            <a:ln w="19050" cap="rnd">
              <a:solidFill>
                <a:schemeClr val="tx1"/>
              </a:solidFill>
              <a:prstDash val="solid"/>
              <a:round/>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117E9A9-40CD-48F8-A7A2-4210B5B63866}"/>
              </a:ext>
            </a:extLst>
          </p:cNvPr>
          <p:cNvGrpSpPr/>
          <p:nvPr/>
        </p:nvGrpSpPr>
        <p:grpSpPr>
          <a:xfrm>
            <a:off x="4836000" y="2210400"/>
            <a:ext cx="2520000" cy="3047858"/>
            <a:chOff x="4933200" y="2426964"/>
            <a:chExt cx="2520000" cy="3047858"/>
          </a:xfrm>
        </p:grpSpPr>
        <p:pic>
          <p:nvPicPr>
            <p:cNvPr id="60" name="Picture 59">
              <a:extLst>
                <a:ext uri="{FF2B5EF4-FFF2-40B4-BE49-F238E27FC236}">
                  <a16:creationId xmlns:a16="http://schemas.microsoft.com/office/drawing/2014/main" id="{EEE8ADC9-EDC3-41F0-9BEA-953AEF74C20E}"/>
                </a:ext>
              </a:extLst>
            </p:cNvPr>
            <p:cNvPicPr>
              <a:picLocks/>
            </p:cNvPicPr>
            <p:nvPr/>
          </p:nvPicPr>
          <p:blipFill rotWithShape="1">
            <a:blip r:embed="rId6">
              <a:extLst>
                <a:ext uri="{28A0092B-C50C-407E-A947-70E740481C1C}">
                  <a14:useLocalDpi xmlns:a14="http://schemas.microsoft.com/office/drawing/2010/main" val="0"/>
                </a:ext>
              </a:extLst>
            </a:blip>
            <a:srcRect l="20199" t="-291" r="29686" b="43435"/>
            <a:stretch/>
          </p:blipFill>
          <p:spPr>
            <a:xfrm>
              <a:off x="4933200" y="2426964"/>
              <a:ext cx="2520000" cy="2520000"/>
            </a:xfrm>
            <a:prstGeom prst="ellipse">
              <a:avLst/>
            </a:prstGeom>
          </p:spPr>
        </p:pic>
        <p:sp>
          <p:nvSpPr>
            <p:cNvPr id="61" name="TextBox 60">
              <a:extLst>
                <a:ext uri="{FF2B5EF4-FFF2-40B4-BE49-F238E27FC236}">
                  <a16:creationId xmlns:a16="http://schemas.microsoft.com/office/drawing/2014/main" id="{C965A20D-F933-4105-8950-3268D072B55A}"/>
                </a:ext>
              </a:extLst>
            </p:cNvPr>
            <p:cNvSpPr txBox="1"/>
            <p:nvPr/>
          </p:nvSpPr>
          <p:spPr>
            <a:xfrm>
              <a:off x="5095920" y="4918558"/>
              <a:ext cx="2194560" cy="523220"/>
            </a:xfrm>
            <a:prstGeom prst="rect">
              <a:avLst/>
            </a:prstGeom>
            <a:noFill/>
          </p:spPr>
          <p:txBody>
            <a:bodyPr wrap="square" rtlCol="0" anchor="ctr">
              <a:spAutoFit/>
            </a:bodyPr>
            <a:lstStyle/>
            <a:p>
              <a:pPr algn="ctr"/>
              <a:r>
                <a:rPr lang="en-US" sz="2800" dirty="0">
                  <a:solidFill>
                    <a:srgbClr val="FF0000"/>
                  </a:solidFill>
                  <a:latin typeface="Gill Sans MT" panose="020B0502020104020203" pitchFamily="34" charset="0"/>
                </a:rPr>
                <a:t>Naresh Patel</a:t>
              </a:r>
              <a:endParaRPr lang="en-CA" sz="2800" dirty="0">
                <a:solidFill>
                  <a:srgbClr val="FF0000"/>
                </a:solidFill>
                <a:latin typeface="Gill Sans MT" panose="020B0502020104020203" pitchFamily="34" charset="0"/>
              </a:endParaRPr>
            </a:p>
          </p:txBody>
        </p:sp>
        <p:cxnSp>
          <p:nvCxnSpPr>
            <p:cNvPr id="62" name="Straight Connector 61">
              <a:extLst>
                <a:ext uri="{FF2B5EF4-FFF2-40B4-BE49-F238E27FC236}">
                  <a16:creationId xmlns:a16="http://schemas.microsoft.com/office/drawing/2014/main" id="{479916B9-31F3-4DA1-9222-C37B25926045}"/>
                </a:ext>
              </a:extLst>
            </p:cNvPr>
            <p:cNvCxnSpPr/>
            <p:nvPr/>
          </p:nvCxnSpPr>
          <p:spPr>
            <a:xfrm>
              <a:off x="5833200" y="5474822"/>
              <a:ext cx="720000" cy="0"/>
            </a:xfrm>
            <a:prstGeom prst="line">
              <a:avLst/>
            </a:prstGeom>
            <a:ln w="19050" cap="rnd">
              <a:solidFill>
                <a:schemeClr val="tx1"/>
              </a:solidFill>
              <a:prstDash val="solid"/>
              <a:round/>
              <a:headEnd type="diamond"/>
              <a:tailEnd type="diamo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785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5170-5696-41A9-B83C-77774CCEA654}"/>
              </a:ext>
            </a:extLst>
          </p:cNvPr>
          <p:cNvSpPr>
            <a:spLocks noGrp="1"/>
          </p:cNvSpPr>
          <p:nvPr>
            <p:ph type="title"/>
          </p:nvPr>
        </p:nvSpPr>
        <p:spPr/>
        <p:txBody>
          <a:bodyPr/>
          <a:lstStyle/>
          <a:p>
            <a:r>
              <a:rPr lang="en-US" sz="5400" dirty="0"/>
              <a:t>A</a:t>
            </a:r>
            <a:r>
              <a:rPr lang="en-US" dirty="0"/>
              <a:t>GENDA</a:t>
            </a:r>
            <a:endParaRPr lang="en-CA" dirty="0"/>
          </a:p>
        </p:txBody>
      </p:sp>
      <p:grpSp>
        <p:nvGrpSpPr>
          <p:cNvPr id="29" name="Group 28">
            <a:extLst>
              <a:ext uri="{FF2B5EF4-FFF2-40B4-BE49-F238E27FC236}">
                <a16:creationId xmlns:a16="http://schemas.microsoft.com/office/drawing/2014/main" id="{81EABC7F-2761-4D6E-91F3-72254E2CE1CE}"/>
              </a:ext>
            </a:extLst>
          </p:cNvPr>
          <p:cNvGrpSpPr/>
          <p:nvPr/>
        </p:nvGrpSpPr>
        <p:grpSpPr>
          <a:xfrm>
            <a:off x="4831785" y="3964002"/>
            <a:ext cx="2228400" cy="2102400"/>
            <a:chOff x="4597325" y="4151570"/>
            <a:chExt cx="2228400" cy="2102400"/>
          </a:xfrm>
        </p:grpSpPr>
        <p:sp>
          <p:nvSpPr>
            <p:cNvPr id="26" name="Circle: Hollow 25">
              <a:extLst>
                <a:ext uri="{FF2B5EF4-FFF2-40B4-BE49-F238E27FC236}">
                  <a16:creationId xmlns:a16="http://schemas.microsoft.com/office/drawing/2014/main" id="{9A559B36-2E9E-4634-8C1F-3E62E4036368}"/>
                </a:ext>
                <a:ext uri="{C183D7F6-B498-43B3-948B-1728B52AA6E4}">
                  <adec:decorative xmlns:adec="http://schemas.microsoft.com/office/drawing/2017/decorative" val="1"/>
                </a:ext>
              </a:extLst>
            </p:cNvPr>
            <p:cNvSpPr/>
            <p:nvPr/>
          </p:nvSpPr>
          <p:spPr>
            <a:xfrm>
              <a:off x="4597325" y="4151570"/>
              <a:ext cx="2228400" cy="2102400"/>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Freeform 3850" descr="Icon of lightning. ">
              <a:extLst>
                <a:ext uri="{FF2B5EF4-FFF2-40B4-BE49-F238E27FC236}">
                  <a16:creationId xmlns:a16="http://schemas.microsoft.com/office/drawing/2014/main" id="{38F4E2D7-9C35-4B15-9B25-3F6F2FAE2B69}"/>
                </a:ext>
              </a:extLst>
            </p:cNvPr>
            <p:cNvSpPr>
              <a:spLocks/>
            </p:cNvSpPr>
            <p:nvPr/>
          </p:nvSpPr>
          <p:spPr bwMode="auto">
            <a:xfrm>
              <a:off x="5415486" y="4757456"/>
              <a:ext cx="592079" cy="890628"/>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15">
            <a:extLst>
              <a:ext uri="{FF2B5EF4-FFF2-40B4-BE49-F238E27FC236}">
                <a16:creationId xmlns:a16="http://schemas.microsoft.com/office/drawing/2014/main" id="{8931839D-D973-46DE-A96E-2A3D11C243CD}"/>
              </a:ext>
            </a:extLst>
          </p:cNvPr>
          <p:cNvGrpSpPr/>
          <p:nvPr/>
        </p:nvGrpSpPr>
        <p:grpSpPr>
          <a:xfrm>
            <a:off x="1175206" y="1858068"/>
            <a:ext cx="3927450" cy="2102400"/>
            <a:chOff x="1360895" y="1857734"/>
            <a:chExt cx="3927450" cy="2102400"/>
          </a:xfrm>
        </p:grpSpPr>
        <p:grpSp>
          <p:nvGrpSpPr>
            <p:cNvPr id="28" name="Group 27">
              <a:extLst>
                <a:ext uri="{FF2B5EF4-FFF2-40B4-BE49-F238E27FC236}">
                  <a16:creationId xmlns:a16="http://schemas.microsoft.com/office/drawing/2014/main" id="{08E4F035-3C84-45FB-923D-9F5C54BD505D}"/>
                </a:ext>
              </a:extLst>
            </p:cNvPr>
            <p:cNvGrpSpPr/>
            <p:nvPr/>
          </p:nvGrpSpPr>
          <p:grpSpPr>
            <a:xfrm>
              <a:off x="3059945" y="1857734"/>
              <a:ext cx="2228400" cy="2102400"/>
              <a:chOff x="2368925" y="2049170"/>
              <a:chExt cx="2228400" cy="2102400"/>
            </a:xfrm>
          </p:grpSpPr>
          <p:sp>
            <p:nvSpPr>
              <p:cNvPr id="24" name="Circle: Hollow 23">
                <a:extLst>
                  <a:ext uri="{FF2B5EF4-FFF2-40B4-BE49-F238E27FC236}">
                    <a16:creationId xmlns:a16="http://schemas.microsoft.com/office/drawing/2014/main" id="{F1B36D3F-B6DD-4F6E-BA46-B6A39A1CF3B1}"/>
                  </a:ext>
                  <a:ext uri="{C183D7F6-B498-43B3-948B-1728B52AA6E4}">
                    <adec:decorative xmlns:adec="http://schemas.microsoft.com/office/drawing/2017/decorative" val="1"/>
                  </a:ext>
                </a:extLst>
              </p:cNvPr>
              <p:cNvSpPr/>
              <p:nvPr/>
            </p:nvSpPr>
            <p:spPr>
              <a:xfrm>
                <a:off x="2368925" y="2049170"/>
                <a:ext cx="2228400" cy="2102400"/>
              </a:xfrm>
              <a:prstGeom prst="donut">
                <a:avLst>
                  <a:gd name="adj" fmla="val 12255"/>
                </a:avLst>
              </a:prstGeom>
              <a:solidFill>
                <a:srgbClr val="3D9B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5" name="Freeform 3886" descr="Icon of magnifying glass to represent search. ">
                <a:extLst>
                  <a:ext uri="{FF2B5EF4-FFF2-40B4-BE49-F238E27FC236}">
                    <a16:creationId xmlns:a16="http://schemas.microsoft.com/office/drawing/2014/main" id="{EE1558C3-6469-48DA-BEF5-DE40DE250E89}"/>
                  </a:ext>
                </a:extLst>
              </p:cNvPr>
              <p:cNvSpPr>
                <a:spLocks noEditPoints="1"/>
              </p:cNvSpPr>
              <p:nvPr/>
            </p:nvSpPr>
            <p:spPr bwMode="auto">
              <a:xfrm>
                <a:off x="3177831" y="2788012"/>
                <a:ext cx="692213" cy="703518"/>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rgbClr val="0D8295"/>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7" name="Group 6">
              <a:extLst>
                <a:ext uri="{FF2B5EF4-FFF2-40B4-BE49-F238E27FC236}">
                  <a16:creationId xmlns:a16="http://schemas.microsoft.com/office/drawing/2014/main" id="{A85DD3E0-AC41-4334-A1FE-06B8D8AAB7EE}"/>
                </a:ext>
              </a:extLst>
            </p:cNvPr>
            <p:cNvGrpSpPr/>
            <p:nvPr/>
          </p:nvGrpSpPr>
          <p:grpSpPr>
            <a:xfrm>
              <a:off x="1360895" y="2553206"/>
              <a:ext cx="1817076" cy="523650"/>
              <a:chOff x="669494" y="2838426"/>
              <a:chExt cx="1817076" cy="523650"/>
            </a:xfrm>
          </p:grpSpPr>
          <p:sp>
            <p:nvSpPr>
              <p:cNvPr id="3" name="TextBox 2">
                <a:extLst>
                  <a:ext uri="{FF2B5EF4-FFF2-40B4-BE49-F238E27FC236}">
                    <a16:creationId xmlns:a16="http://schemas.microsoft.com/office/drawing/2014/main" id="{73CC37F2-DE9C-453C-9322-2CF202F2530D}"/>
                  </a:ext>
                </a:extLst>
              </p:cNvPr>
              <p:cNvSpPr txBox="1"/>
              <p:nvPr/>
            </p:nvSpPr>
            <p:spPr>
              <a:xfrm>
                <a:off x="669494" y="2838426"/>
                <a:ext cx="1698670" cy="523220"/>
              </a:xfrm>
              <a:prstGeom prst="rect">
                <a:avLst/>
              </a:prstGeom>
              <a:noFill/>
            </p:spPr>
            <p:txBody>
              <a:bodyPr wrap="square" rtlCol="0" anchor="ctr">
                <a:spAutoFit/>
              </a:bodyPr>
              <a:lstStyle/>
              <a:p>
                <a:pPr algn="r"/>
                <a:r>
                  <a:rPr lang="en-CA" sz="2800" dirty="0">
                    <a:latin typeface="Gill Sans MT" panose="020B0502020104020203" pitchFamily="34" charset="0"/>
                  </a:rPr>
                  <a:t>Problem</a:t>
                </a:r>
              </a:p>
            </p:txBody>
          </p:sp>
          <p:cxnSp>
            <p:nvCxnSpPr>
              <p:cNvPr id="5" name="Straight Connector 4">
                <a:extLst>
                  <a:ext uri="{FF2B5EF4-FFF2-40B4-BE49-F238E27FC236}">
                    <a16:creationId xmlns:a16="http://schemas.microsoft.com/office/drawing/2014/main" id="{8C2B6F4A-31A3-4EDE-B2A2-548D014BCF57}"/>
                  </a:ext>
                </a:extLst>
              </p:cNvPr>
              <p:cNvCxnSpPr>
                <a:cxnSpLocks/>
              </p:cNvCxnSpPr>
              <p:nvPr/>
            </p:nvCxnSpPr>
            <p:spPr>
              <a:xfrm flipH="1">
                <a:off x="838200" y="3362076"/>
                <a:ext cx="1648370" cy="0"/>
              </a:xfrm>
              <a:prstGeom prst="line">
                <a:avLst/>
              </a:prstGeom>
              <a:ln w="38100">
                <a:solidFill>
                  <a:srgbClr val="3D9BAA"/>
                </a:solidFill>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00108B90-8F58-4444-9FF2-9CCC087B2AB0}"/>
              </a:ext>
            </a:extLst>
          </p:cNvPr>
          <p:cNvGrpSpPr/>
          <p:nvPr/>
        </p:nvGrpSpPr>
        <p:grpSpPr>
          <a:xfrm>
            <a:off x="6796692" y="1857734"/>
            <a:ext cx="4457181" cy="2103068"/>
            <a:chOff x="6614711" y="1860934"/>
            <a:chExt cx="4457181" cy="2103068"/>
          </a:xfrm>
        </p:grpSpPr>
        <p:grpSp>
          <p:nvGrpSpPr>
            <p:cNvPr id="30" name="Group 29">
              <a:extLst>
                <a:ext uri="{FF2B5EF4-FFF2-40B4-BE49-F238E27FC236}">
                  <a16:creationId xmlns:a16="http://schemas.microsoft.com/office/drawing/2014/main" id="{18BF0EE9-3E19-4DA9-A4E8-062008C5A11A}"/>
                </a:ext>
              </a:extLst>
            </p:cNvPr>
            <p:cNvGrpSpPr/>
            <p:nvPr/>
          </p:nvGrpSpPr>
          <p:grpSpPr>
            <a:xfrm>
              <a:off x="6614711" y="1860934"/>
              <a:ext cx="2228781" cy="2103068"/>
              <a:chOff x="6825725" y="2049123"/>
              <a:chExt cx="2228781" cy="2103068"/>
            </a:xfrm>
          </p:grpSpPr>
          <p:sp>
            <p:nvSpPr>
              <p:cNvPr id="22" name="Circle: Hollow 21">
                <a:extLst>
                  <a:ext uri="{FF2B5EF4-FFF2-40B4-BE49-F238E27FC236}">
                    <a16:creationId xmlns:a16="http://schemas.microsoft.com/office/drawing/2014/main" id="{442F9445-4547-4009-AC35-58A17CAB247A}"/>
                  </a:ext>
                  <a:ext uri="{C183D7F6-B498-43B3-948B-1728B52AA6E4}">
                    <adec:decorative xmlns:adec="http://schemas.microsoft.com/office/drawing/2017/decorative" val="1"/>
                  </a:ext>
                </a:extLst>
              </p:cNvPr>
              <p:cNvSpPr/>
              <p:nvPr/>
            </p:nvSpPr>
            <p:spPr>
              <a:xfrm>
                <a:off x="6825725" y="2049123"/>
                <a:ext cx="2228781" cy="2103068"/>
              </a:xfrm>
              <a:prstGeom prst="donut">
                <a:avLst>
                  <a:gd name="adj" fmla="val 12255"/>
                </a:avLst>
              </a:prstGeom>
              <a:solidFill>
                <a:srgbClr val="11AEC7">
                  <a:lumMod val="750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Light"/>
                  <a:ea typeface="+mn-ea"/>
                  <a:cs typeface="+mn-cs"/>
                </a:endParaRPr>
              </a:p>
            </p:txBody>
          </p:sp>
          <p:sp>
            <p:nvSpPr>
              <p:cNvPr id="23" name="Freeform 1671" descr="Icon of check mark. ">
                <a:extLst>
                  <a:ext uri="{FF2B5EF4-FFF2-40B4-BE49-F238E27FC236}">
                    <a16:creationId xmlns:a16="http://schemas.microsoft.com/office/drawing/2014/main" id="{CD769CDB-5D5B-4C9C-B4E7-541F13691056}"/>
                  </a:ext>
                </a:extLst>
              </p:cNvPr>
              <p:cNvSpPr>
                <a:spLocks noEditPoints="1"/>
              </p:cNvSpPr>
              <p:nvPr/>
            </p:nvSpPr>
            <p:spPr bwMode="auto">
              <a:xfrm>
                <a:off x="7574727" y="2696525"/>
                <a:ext cx="788899" cy="815586"/>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rgbClr val="11AEC7">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Light"/>
                </a:endParaRPr>
              </a:p>
            </p:txBody>
          </p:sp>
        </p:grpSp>
        <p:grpSp>
          <p:nvGrpSpPr>
            <p:cNvPr id="31" name="Group 30">
              <a:extLst>
                <a:ext uri="{FF2B5EF4-FFF2-40B4-BE49-F238E27FC236}">
                  <a16:creationId xmlns:a16="http://schemas.microsoft.com/office/drawing/2014/main" id="{B8AD70C0-46A5-47CA-9206-4C9FFC836328}"/>
                </a:ext>
              </a:extLst>
            </p:cNvPr>
            <p:cNvGrpSpPr/>
            <p:nvPr/>
          </p:nvGrpSpPr>
          <p:grpSpPr>
            <a:xfrm>
              <a:off x="8680940" y="2555632"/>
              <a:ext cx="2390952" cy="526264"/>
              <a:chOff x="838200" y="2793614"/>
              <a:chExt cx="2390952" cy="526264"/>
            </a:xfrm>
          </p:grpSpPr>
          <p:sp>
            <p:nvSpPr>
              <p:cNvPr id="32" name="TextBox 31">
                <a:extLst>
                  <a:ext uri="{FF2B5EF4-FFF2-40B4-BE49-F238E27FC236}">
                    <a16:creationId xmlns:a16="http://schemas.microsoft.com/office/drawing/2014/main" id="{B7FBDAFF-28B7-486E-A803-BAD7A85304B9}"/>
                  </a:ext>
                </a:extLst>
              </p:cNvPr>
              <p:cNvSpPr txBox="1"/>
              <p:nvPr/>
            </p:nvSpPr>
            <p:spPr>
              <a:xfrm>
                <a:off x="1000752" y="2793614"/>
                <a:ext cx="2228400" cy="523220"/>
              </a:xfrm>
              <a:prstGeom prst="rect">
                <a:avLst/>
              </a:prstGeom>
              <a:noFill/>
            </p:spPr>
            <p:txBody>
              <a:bodyPr wrap="square" rtlCol="0" anchor="ctr">
                <a:spAutoFit/>
              </a:bodyPr>
              <a:lstStyle/>
              <a:p>
                <a:r>
                  <a:rPr lang="en-CA" sz="2800" dirty="0">
                    <a:latin typeface="Gill Sans MT" panose="020B0502020104020203" pitchFamily="34" charset="0"/>
                  </a:rPr>
                  <a:t>Key Findings</a:t>
                </a:r>
              </a:p>
            </p:txBody>
          </p:sp>
          <p:cxnSp>
            <p:nvCxnSpPr>
              <p:cNvPr id="33" name="Straight Connector 32">
                <a:extLst>
                  <a:ext uri="{FF2B5EF4-FFF2-40B4-BE49-F238E27FC236}">
                    <a16:creationId xmlns:a16="http://schemas.microsoft.com/office/drawing/2014/main" id="{94EB1ACA-A027-42EA-BD42-1FB9206DFD58}"/>
                  </a:ext>
                </a:extLst>
              </p:cNvPr>
              <p:cNvCxnSpPr>
                <a:cxnSpLocks/>
              </p:cNvCxnSpPr>
              <p:nvPr/>
            </p:nvCxnSpPr>
            <p:spPr>
              <a:xfrm flipH="1">
                <a:off x="838200" y="3316834"/>
                <a:ext cx="2173611" cy="3044"/>
              </a:xfrm>
              <a:prstGeom prst="line">
                <a:avLst/>
              </a:prstGeom>
              <a:ln w="38100">
                <a:solidFill>
                  <a:srgbClr val="3D9BAA"/>
                </a:solidFill>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FAFFD43B-7D6E-42F5-B3CB-6DD42FF483A7}"/>
              </a:ext>
            </a:extLst>
          </p:cNvPr>
          <p:cNvGrpSpPr/>
          <p:nvPr/>
        </p:nvGrpSpPr>
        <p:grpSpPr>
          <a:xfrm>
            <a:off x="5095278" y="6070270"/>
            <a:ext cx="1701414" cy="523650"/>
            <a:chOff x="666750" y="2838426"/>
            <a:chExt cx="1701414" cy="523650"/>
          </a:xfrm>
        </p:grpSpPr>
        <p:sp>
          <p:nvSpPr>
            <p:cNvPr id="35" name="TextBox 34">
              <a:extLst>
                <a:ext uri="{FF2B5EF4-FFF2-40B4-BE49-F238E27FC236}">
                  <a16:creationId xmlns:a16="http://schemas.microsoft.com/office/drawing/2014/main" id="{2FC8CFCE-C750-485F-8690-F1FDDE77E104}"/>
                </a:ext>
              </a:extLst>
            </p:cNvPr>
            <p:cNvSpPr txBox="1"/>
            <p:nvPr/>
          </p:nvSpPr>
          <p:spPr>
            <a:xfrm>
              <a:off x="669494" y="2838426"/>
              <a:ext cx="1698670" cy="523220"/>
            </a:xfrm>
            <a:prstGeom prst="rect">
              <a:avLst/>
            </a:prstGeom>
            <a:noFill/>
          </p:spPr>
          <p:txBody>
            <a:bodyPr wrap="square" rtlCol="0" anchor="ctr">
              <a:spAutoFit/>
            </a:bodyPr>
            <a:lstStyle/>
            <a:p>
              <a:pPr algn="ctr"/>
              <a:r>
                <a:rPr lang="en-CA" sz="2800" dirty="0">
                  <a:latin typeface="Gill Sans MT" panose="020B0502020104020203" pitchFamily="34" charset="0"/>
                </a:rPr>
                <a:t>Solution</a:t>
              </a:r>
            </a:p>
          </p:txBody>
        </p:sp>
        <p:cxnSp>
          <p:nvCxnSpPr>
            <p:cNvPr id="36" name="Straight Connector 35">
              <a:extLst>
                <a:ext uri="{FF2B5EF4-FFF2-40B4-BE49-F238E27FC236}">
                  <a16:creationId xmlns:a16="http://schemas.microsoft.com/office/drawing/2014/main" id="{2DABC372-873B-48D9-97B2-ACA228B0C683}"/>
                </a:ext>
              </a:extLst>
            </p:cNvPr>
            <p:cNvCxnSpPr>
              <a:cxnSpLocks/>
            </p:cNvCxnSpPr>
            <p:nvPr/>
          </p:nvCxnSpPr>
          <p:spPr>
            <a:xfrm flipH="1">
              <a:off x="666750" y="3362076"/>
              <a:ext cx="1648370" cy="0"/>
            </a:xfrm>
            <a:prstGeom prst="line">
              <a:avLst/>
            </a:prstGeom>
            <a:ln w="38100">
              <a:solidFill>
                <a:srgbClr val="CCA63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9369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FD456-E89F-4208-A511-AC002EEC81AD}"/>
              </a:ext>
            </a:extLst>
          </p:cNvPr>
          <p:cNvSpPr>
            <a:spLocks noGrp="1"/>
          </p:cNvSpPr>
          <p:nvPr>
            <p:ph type="title"/>
          </p:nvPr>
        </p:nvSpPr>
        <p:spPr/>
        <p:txBody>
          <a:bodyPr/>
          <a:lstStyle/>
          <a:p>
            <a:r>
              <a:rPr lang="en-CA" dirty="0"/>
              <a:t>Problem Statement</a:t>
            </a:r>
          </a:p>
        </p:txBody>
      </p:sp>
      <p:pic>
        <p:nvPicPr>
          <p:cNvPr id="6" name="Picture 5" descr="A picture containing outdoor, snow, man, photo&#10;&#10;Description automatically generated">
            <a:extLst>
              <a:ext uri="{FF2B5EF4-FFF2-40B4-BE49-F238E27FC236}">
                <a16:creationId xmlns:a16="http://schemas.microsoft.com/office/drawing/2014/main" id="{8AC9663F-7CF6-464E-91BF-3CB82588B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2020888"/>
            <a:ext cx="5293518" cy="3529012"/>
          </a:xfrm>
          <a:prstGeom prst="rect">
            <a:avLst/>
          </a:prstGeom>
        </p:spPr>
      </p:pic>
      <p:pic>
        <p:nvPicPr>
          <p:cNvPr id="7" name="Picture 6">
            <a:extLst>
              <a:ext uri="{FF2B5EF4-FFF2-40B4-BE49-F238E27FC236}">
                <a16:creationId xmlns:a16="http://schemas.microsoft.com/office/drawing/2014/main" id="{CC1544EB-D889-4528-AAC3-F031FC993F8D}"/>
              </a:ext>
            </a:extLst>
          </p:cNvPr>
          <p:cNvPicPr>
            <a:picLocks noChangeAspect="1"/>
          </p:cNvPicPr>
          <p:nvPr/>
        </p:nvPicPr>
        <p:blipFill>
          <a:blip r:embed="rId4"/>
          <a:stretch>
            <a:fillRect/>
          </a:stretch>
        </p:blipFill>
        <p:spPr>
          <a:xfrm>
            <a:off x="6442074" y="2020888"/>
            <a:ext cx="5172819" cy="3529012"/>
          </a:xfrm>
          <a:prstGeom prst="rect">
            <a:avLst/>
          </a:prstGeom>
        </p:spPr>
      </p:pic>
      <p:sp>
        <p:nvSpPr>
          <p:cNvPr id="8" name="TextBox 7">
            <a:extLst>
              <a:ext uri="{FF2B5EF4-FFF2-40B4-BE49-F238E27FC236}">
                <a16:creationId xmlns:a16="http://schemas.microsoft.com/office/drawing/2014/main" id="{A04F0FF5-BA19-4B45-AF3F-D7E4BBEE0917}"/>
              </a:ext>
            </a:extLst>
          </p:cNvPr>
          <p:cNvSpPr txBox="1"/>
          <p:nvPr/>
        </p:nvSpPr>
        <p:spPr>
          <a:xfrm>
            <a:off x="3067050" y="5936599"/>
            <a:ext cx="6057900" cy="540000"/>
          </a:xfrm>
          <a:prstGeom prst="rect">
            <a:avLst/>
          </a:prstGeom>
          <a:noFill/>
          <a:ln w="28575">
            <a:solidFill>
              <a:schemeClr val="tx1"/>
            </a:solidFill>
            <a:prstDash val="dash"/>
          </a:ln>
        </p:spPr>
        <p:txBody>
          <a:bodyPr wrap="square" rtlCol="0" anchor="ctr">
            <a:spAutoFit/>
          </a:bodyPr>
          <a:lstStyle/>
          <a:p>
            <a:pPr algn="ctr"/>
            <a:r>
              <a:rPr lang="en-CA" sz="2400" dirty="0">
                <a:highlight>
                  <a:srgbClr val="FFFF00"/>
                </a:highlight>
                <a:latin typeface="Gill Sans MT" panose="020B0502020104020203" pitchFamily="34" charset="0"/>
              </a:rPr>
              <a:t>Object Detection &amp; Instance </a:t>
            </a:r>
            <a:r>
              <a:rPr lang="en-CA" sz="2400" dirty="0">
                <a:solidFill>
                  <a:srgbClr val="FF0000"/>
                </a:solidFill>
                <a:highlight>
                  <a:srgbClr val="FFFF00"/>
                </a:highlight>
                <a:latin typeface="Gill Sans MT" panose="020B0502020104020203" pitchFamily="34" charset="0"/>
              </a:rPr>
              <a:t>Segmentation</a:t>
            </a:r>
          </a:p>
        </p:txBody>
      </p:sp>
    </p:spTree>
    <p:extLst>
      <p:ext uri="{BB962C8B-B14F-4D97-AF65-F5344CB8AC3E}">
        <p14:creationId xmlns:p14="http://schemas.microsoft.com/office/powerpoint/2010/main" val="3533050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FD456-E89F-4208-A511-AC002EEC81AD}"/>
              </a:ext>
            </a:extLst>
          </p:cNvPr>
          <p:cNvSpPr>
            <a:spLocks noGrp="1"/>
          </p:cNvSpPr>
          <p:nvPr>
            <p:ph type="title"/>
          </p:nvPr>
        </p:nvSpPr>
        <p:spPr/>
        <p:txBody>
          <a:bodyPr/>
          <a:lstStyle/>
          <a:p>
            <a:r>
              <a:rPr lang="en-CA" dirty="0"/>
              <a:t>Problem Statement</a:t>
            </a:r>
          </a:p>
        </p:txBody>
      </p:sp>
      <p:pic>
        <p:nvPicPr>
          <p:cNvPr id="6" name="Picture 5" descr="A picture containing outdoor, snow, man, photo&#10;&#10;Description automatically generated">
            <a:extLst>
              <a:ext uri="{FF2B5EF4-FFF2-40B4-BE49-F238E27FC236}">
                <a16:creationId xmlns:a16="http://schemas.microsoft.com/office/drawing/2014/main" id="{8AC9663F-7CF6-464E-91BF-3CB82588B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2020888"/>
            <a:ext cx="5293518" cy="3529012"/>
          </a:xfrm>
          <a:prstGeom prst="rect">
            <a:avLst/>
          </a:prstGeom>
        </p:spPr>
      </p:pic>
      <p:grpSp>
        <p:nvGrpSpPr>
          <p:cNvPr id="11" name="Group 10">
            <a:extLst>
              <a:ext uri="{FF2B5EF4-FFF2-40B4-BE49-F238E27FC236}">
                <a16:creationId xmlns:a16="http://schemas.microsoft.com/office/drawing/2014/main" id="{7DF58E7F-85D0-4D6E-B92E-676CDDE20D78}"/>
              </a:ext>
            </a:extLst>
          </p:cNvPr>
          <p:cNvGrpSpPr/>
          <p:nvPr/>
        </p:nvGrpSpPr>
        <p:grpSpPr>
          <a:xfrm>
            <a:off x="1767682" y="2112834"/>
            <a:ext cx="7833518" cy="647700"/>
            <a:chOff x="1767682" y="2112834"/>
            <a:chExt cx="7833518" cy="647700"/>
          </a:xfrm>
        </p:grpSpPr>
        <p:sp>
          <p:nvSpPr>
            <p:cNvPr id="4" name="TextBox 3">
              <a:extLst>
                <a:ext uri="{FF2B5EF4-FFF2-40B4-BE49-F238E27FC236}">
                  <a16:creationId xmlns:a16="http://schemas.microsoft.com/office/drawing/2014/main" id="{07AC77AE-7923-40FC-97F3-8C40DD1ADFA3}"/>
                </a:ext>
              </a:extLst>
            </p:cNvPr>
            <p:cNvSpPr txBox="1"/>
            <p:nvPr/>
          </p:nvSpPr>
          <p:spPr>
            <a:xfrm>
              <a:off x="8051800" y="2205851"/>
              <a:ext cx="1549400" cy="461665"/>
            </a:xfrm>
            <a:prstGeom prst="rect">
              <a:avLst/>
            </a:prstGeom>
            <a:noFill/>
            <a:ln w="28575">
              <a:solidFill>
                <a:srgbClr val="FF0000"/>
              </a:solidFill>
            </a:ln>
          </p:spPr>
          <p:txBody>
            <a:bodyPr wrap="square" rtlCol="0" anchor="ctr">
              <a:spAutoFit/>
            </a:bodyPr>
            <a:lstStyle/>
            <a:p>
              <a:r>
                <a:rPr lang="en-CA" sz="2400" dirty="0">
                  <a:latin typeface="Gill Sans MT" panose="020B0502020104020203" pitchFamily="34" charset="0"/>
                </a:rPr>
                <a:t>Flower</a:t>
              </a:r>
            </a:p>
          </p:txBody>
        </p:sp>
        <p:sp>
          <p:nvSpPr>
            <p:cNvPr id="5" name="Rectangle 4">
              <a:extLst>
                <a:ext uri="{FF2B5EF4-FFF2-40B4-BE49-F238E27FC236}">
                  <a16:creationId xmlns:a16="http://schemas.microsoft.com/office/drawing/2014/main" id="{BBB8821D-9BE8-435F-8890-7EA9F52BC0D1}"/>
                </a:ext>
              </a:extLst>
            </p:cNvPr>
            <p:cNvSpPr/>
            <p:nvPr/>
          </p:nvSpPr>
          <p:spPr>
            <a:xfrm>
              <a:off x="1767682" y="2112834"/>
              <a:ext cx="1026318" cy="6477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 name="Straight Connector 9">
              <a:extLst>
                <a:ext uri="{FF2B5EF4-FFF2-40B4-BE49-F238E27FC236}">
                  <a16:creationId xmlns:a16="http://schemas.microsoft.com/office/drawing/2014/main" id="{BD5A1C3A-8347-481C-9563-37DDAA76B02F}"/>
                </a:ext>
              </a:extLst>
            </p:cNvPr>
            <p:cNvCxnSpPr>
              <a:stCxn id="5" idx="3"/>
              <a:endCxn id="4" idx="1"/>
            </p:cNvCxnSpPr>
            <p:nvPr/>
          </p:nvCxnSpPr>
          <p:spPr>
            <a:xfrm>
              <a:off x="2794000" y="2436684"/>
              <a:ext cx="52578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83B0866-96BA-4BC1-8B3E-08AF78E0AE72}"/>
              </a:ext>
            </a:extLst>
          </p:cNvPr>
          <p:cNvGrpSpPr/>
          <p:nvPr/>
        </p:nvGrpSpPr>
        <p:grpSpPr>
          <a:xfrm>
            <a:off x="1767682" y="2951847"/>
            <a:ext cx="7833518" cy="647700"/>
            <a:chOff x="1767682" y="2112834"/>
            <a:chExt cx="7833518" cy="647700"/>
          </a:xfrm>
        </p:grpSpPr>
        <p:sp>
          <p:nvSpPr>
            <p:cNvPr id="13" name="TextBox 12">
              <a:extLst>
                <a:ext uri="{FF2B5EF4-FFF2-40B4-BE49-F238E27FC236}">
                  <a16:creationId xmlns:a16="http://schemas.microsoft.com/office/drawing/2014/main" id="{224E374B-CBAD-4F9A-BD5B-04186283D980}"/>
                </a:ext>
              </a:extLst>
            </p:cNvPr>
            <p:cNvSpPr txBox="1"/>
            <p:nvPr/>
          </p:nvSpPr>
          <p:spPr>
            <a:xfrm>
              <a:off x="8051800" y="2205851"/>
              <a:ext cx="1549400" cy="461665"/>
            </a:xfrm>
            <a:prstGeom prst="rect">
              <a:avLst/>
            </a:prstGeom>
            <a:noFill/>
            <a:ln w="28575">
              <a:solidFill>
                <a:srgbClr val="00B050"/>
              </a:solidFill>
            </a:ln>
          </p:spPr>
          <p:txBody>
            <a:bodyPr wrap="square" rtlCol="0" anchor="ctr">
              <a:spAutoFit/>
            </a:bodyPr>
            <a:lstStyle/>
            <a:p>
              <a:r>
                <a:rPr lang="en-CA" sz="2400" dirty="0">
                  <a:latin typeface="Gill Sans MT" panose="020B0502020104020203" pitchFamily="34" charset="0"/>
                </a:rPr>
                <a:t>Fish</a:t>
              </a:r>
            </a:p>
          </p:txBody>
        </p:sp>
        <p:sp>
          <p:nvSpPr>
            <p:cNvPr id="14" name="Rectangle 13">
              <a:extLst>
                <a:ext uri="{FF2B5EF4-FFF2-40B4-BE49-F238E27FC236}">
                  <a16:creationId xmlns:a16="http://schemas.microsoft.com/office/drawing/2014/main" id="{A0C7DE0C-3F6E-4CB6-AF8D-DA3CDD4C5DBB}"/>
                </a:ext>
              </a:extLst>
            </p:cNvPr>
            <p:cNvSpPr/>
            <p:nvPr/>
          </p:nvSpPr>
          <p:spPr>
            <a:xfrm>
              <a:off x="1767682" y="2112834"/>
              <a:ext cx="1026318" cy="64770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5" name="Straight Connector 14">
              <a:extLst>
                <a:ext uri="{FF2B5EF4-FFF2-40B4-BE49-F238E27FC236}">
                  <a16:creationId xmlns:a16="http://schemas.microsoft.com/office/drawing/2014/main" id="{B4AEB8DF-0B9A-46E0-9876-0C41992BCB39}"/>
                </a:ext>
              </a:extLst>
            </p:cNvPr>
            <p:cNvCxnSpPr>
              <a:stCxn id="14" idx="3"/>
              <a:endCxn id="13" idx="1"/>
            </p:cNvCxnSpPr>
            <p:nvPr/>
          </p:nvCxnSpPr>
          <p:spPr>
            <a:xfrm>
              <a:off x="2794000" y="2436684"/>
              <a:ext cx="525780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EECAF6E-B6AC-472F-AEEB-00734C1FAADC}"/>
              </a:ext>
            </a:extLst>
          </p:cNvPr>
          <p:cNvGrpSpPr/>
          <p:nvPr/>
        </p:nvGrpSpPr>
        <p:grpSpPr>
          <a:xfrm>
            <a:off x="1767682" y="3883878"/>
            <a:ext cx="7833518" cy="647700"/>
            <a:chOff x="1767682" y="2112834"/>
            <a:chExt cx="7833518" cy="647700"/>
          </a:xfrm>
        </p:grpSpPr>
        <p:sp>
          <p:nvSpPr>
            <p:cNvPr id="17" name="TextBox 16">
              <a:extLst>
                <a:ext uri="{FF2B5EF4-FFF2-40B4-BE49-F238E27FC236}">
                  <a16:creationId xmlns:a16="http://schemas.microsoft.com/office/drawing/2014/main" id="{C2F7E0A3-8DC9-4BCF-90E5-DBAACCDFABD7}"/>
                </a:ext>
              </a:extLst>
            </p:cNvPr>
            <p:cNvSpPr txBox="1"/>
            <p:nvPr/>
          </p:nvSpPr>
          <p:spPr>
            <a:xfrm>
              <a:off x="8051800" y="2205851"/>
              <a:ext cx="1549400" cy="461665"/>
            </a:xfrm>
            <a:prstGeom prst="rect">
              <a:avLst/>
            </a:prstGeom>
            <a:noFill/>
            <a:ln w="28575">
              <a:solidFill>
                <a:srgbClr val="FFC000"/>
              </a:solidFill>
            </a:ln>
          </p:spPr>
          <p:txBody>
            <a:bodyPr wrap="square" rtlCol="0" anchor="ctr">
              <a:spAutoFit/>
            </a:bodyPr>
            <a:lstStyle/>
            <a:p>
              <a:r>
                <a:rPr lang="en-CA" sz="2400" dirty="0">
                  <a:latin typeface="Gill Sans MT" panose="020B0502020104020203" pitchFamily="34" charset="0"/>
                </a:rPr>
                <a:t>Gravel</a:t>
              </a:r>
            </a:p>
          </p:txBody>
        </p:sp>
        <p:sp>
          <p:nvSpPr>
            <p:cNvPr id="18" name="Rectangle 17">
              <a:extLst>
                <a:ext uri="{FF2B5EF4-FFF2-40B4-BE49-F238E27FC236}">
                  <a16:creationId xmlns:a16="http://schemas.microsoft.com/office/drawing/2014/main" id="{64090C66-2EAA-4BB3-806F-DF74A81ED596}"/>
                </a:ext>
              </a:extLst>
            </p:cNvPr>
            <p:cNvSpPr/>
            <p:nvPr/>
          </p:nvSpPr>
          <p:spPr>
            <a:xfrm>
              <a:off x="1767682" y="2112834"/>
              <a:ext cx="1026318" cy="6477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9" name="Straight Connector 18">
              <a:extLst>
                <a:ext uri="{FF2B5EF4-FFF2-40B4-BE49-F238E27FC236}">
                  <a16:creationId xmlns:a16="http://schemas.microsoft.com/office/drawing/2014/main" id="{7FCA8C31-CE91-4B9C-8A72-B44850853C94}"/>
                </a:ext>
              </a:extLst>
            </p:cNvPr>
            <p:cNvCxnSpPr>
              <a:stCxn id="18" idx="3"/>
              <a:endCxn id="17" idx="1"/>
            </p:cNvCxnSpPr>
            <p:nvPr/>
          </p:nvCxnSpPr>
          <p:spPr>
            <a:xfrm>
              <a:off x="2794000" y="2436684"/>
              <a:ext cx="525780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8C2AEEA-380D-4939-9002-0C6FED327C73}"/>
              </a:ext>
            </a:extLst>
          </p:cNvPr>
          <p:cNvGrpSpPr/>
          <p:nvPr/>
        </p:nvGrpSpPr>
        <p:grpSpPr>
          <a:xfrm>
            <a:off x="1767682" y="4767024"/>
            <a:ext cx="7833518" cy="647700"/>
            <a:chOff x="1767682" y="2112834"/>
            <a:chExt cx="7833518" cy="647700"/>
          </a:xfrm>
        </p:grpSpPr>
        <p:sp>
          <p:nvSpPr>
            <p:cNvPr id="21" name="TextBox 20">
              <a:extLst>
                <a:ext uri="{FF2B5EF4-FFF2-40B4-BE49-F238E27FC236}">
                  <a16:creationId xmlns:a16="http://schemas.microsoft.com/office/drawing/2014/main" id="{E2D85978-B9A8-4978-AFA6-D9FB8C732EC9}"/>
                </a:ext>
              </a:extLst>
            </p:cNvPr>
            <p:cNvSpPr txBox="1"/>
            <p:nvPr/>
          </p:nvSpPr>
          <p:spPr>
            <a:xfrm>
              <a:off x="8051800" y="2205851"/>
              <a:ext cx="1549400" cy="461665"/>
            </a:xfrm>
            <a:prstGeom prst="rect">
              <a:avLst/>
            </a:prstGeom>
            <a:noFill/>
            <a:ln w="28575">
              <a:solidFill>
                <a:srgbClr val="FF0066"/>
              </a:solidFill>
            </a:ln>
          </p:spPr>
          <p:txBody>
            <a:bodyPr wrap="square" rtlCol="0" anchor="ctr">
              <a:spAutoFit/>
            </a:bodyPr>
            <a:lstStyle/>
            <a:p>
              <a:r>
                <a:rPr lang="en-CA" sz="2400" dirty="0">
                  <a:latin typeface="Gill Sans MT" panose="020B0502020104020203" pitchFamily="34" charset="0"/>
                </a:rPr>
                <a:t>Sugar</a:t>
              </a:r>
            </a:p>
          </p:txBody>
        </p:sp>
        <p:sp>
          <p:nvSpPr>
            <p:cNvPr id="22" name="Rectangle 21">
              <a:extLst>
                <a:ext uri="{FF2B5EF4-FFF2-40B4-BE49-F238E27FC236}">
                  <a16:creationId xmlns:a16="http://schemas.microsoft.com/office/drawing/2014/main" id="{0869C6FF-20C8-4E21-A843-CC206989691C}"/>
                </a:ext>
              </a:extLst>
            </p:cNvPr>
            <p:cNvSpPr/>
            <p:nvPr/>
          </p:nvSpPr>
          <p:spPr>
            <a:xfrm>
              <a:off x="1767682" y="2112834"/>
              <a:ext cx="1026318" cy="647700"/>
            </a:xfrm>
            <a:prstGeom prst="rect">
              <a:avLst/>
            </a:prstGeom>
            <a:noFill/>
            <a:ln w="28575">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Straight Connector 22">
              <a:extLst>
                <a:ext uri="{FF2B5EF4-FFF2-40B4-BE49-F238E27FC236}">
                  <a16:creationId xmlns:a16="http://schemas.microsoft.com/office/drawing/2014/main" id="{D4023B99-08AF-40A2-9110-8C35F74A9F43}"/>
                </a:ext>
              </a:extLst>
            </p:cNvPr>
            <p:cNvCxnSpPr>
              <a:stCxn id="22" idx="3"/>
              <a:endCxn id="21" idx="1"/>
            </p:cNvCxnSpPr>
            <p:nvPr/>
          </p:nvCxnSpPr>
          <p:spPr>
            <a:xfrm>
              <a:off x="2794000" y="2436684"/>
              <a:ext cx="52578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D8C3AD81-80BD-4353-A65E-069FA90BD0F9}"/>
              </a:ext>
            </a:extLst>
          </p:cNvPr>
          <p:cNvSpPr txBox="1"/>
          <p:nvPr/>
        </p:nvSpPr>
        <p:spPr>
          <a:xfrm>
            <a:off x="9867900" y="2205850"/>
            <a:ext cx="1549400" cy="3204000"/>
          </a:xfrm>
          <a:prstGeom prst="rect">
            <a:avLst/>
          </a:prstGeom>
          <a:noFill/>
          <a:ln w="28575">
            <a:solidFill>
              <a:schemeClr val="tx1"/>
            </a:solidFill>
          </a:ln>
        </p:spPr>
        <p:txBody>
          <a:bodyPr wrap="square" rtlCol="0" anchor="ctr">
            <a:spAutoFit/>
          </a:bodyPr>
          <a:lstStyle/>
          <a:p>
            <a:pPr algn="ctr"/>
            <a:r>
              <a:rPr lang="en-CA" sz="2400" b="1" dirty="0">
                <a:latin typeface="Gill Sans MT" panose="020B0502020104020203" pitchFamily="34" charset="0"/>
              </a:rPr>
              <a:t>ALL</a:t>
            </a:r>
          </a:p>
          <a:p>
            <a:pPr algn="ctr"/>
            <a:r>
              <a:rPr lang="en-CA" sz="2400" dirty="0">
                <a:latin typeface="Gill Sans MT" panose="020B0502020104020203" pitchFamily="34" charset="0"/>
              </a:rPr>
              <a:t>Or</a:t>
            </a:r>
          </a:p>
          <a:p>
            <a:pPr algn="ctr"/>
            <a:r>
              <a:rPr lang="en-CA" sz="2400" b="1" dirty="0">
                <a:latin typeface="Gill Sans MT" panose="020B0502020104020203" pitchFamily="34" charset="0"/>
              </a:rPr>
              <a:t>NONE</a:t>
            </a:r>
          </a:p>
        </p:txBody>
      </p:sp>
    </p:spTree>
    <p:extLst>
      <p:ext uri="{BB962C8B-B14F-4D97-AF65-F5344CB8AC3E}">
        <p14:creationId xmlns:p14="http://schemas.microsoft.com/office/powerpoint/2010/main" val="80365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52AF29D3-D617-4C44-B7D4-B42AFE81E6A3}"/>
              </a:ext>
            </a:extLst>
          </p:cNvPr>
          <p:cNvSpPr/>
          <p:nvPr/>
        </p:nvSpPr>
        <p:spPr>
          <a:xfrm>
            <a:off x="8490854" y="1727204"/>
            <a:ext cx="3719285" cy="432525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A3757801-E02F-480F-8265-CB7BC63A5CF9}"/>
              </a:ext>
            </a:extLst>
          </p:cNvPr>
          <p:cNvSpPr/>
          <p:nvPr/>
        </p:nvSpPr>
        <p:spPr>
          <a:xfrm>
            <a:off x="0" y="1727204"/>
            <a:ext cx="8577943" cy="432525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17F00A21-2718-4667-84F3-9367F31A3C9F}"/>
              </a:ext>
            </a:extLst>
          </p:cNvPr>
          <p:cNvSpPr>
            <a:spLocks noGrp="1"/>
          </p:cNvSpPr>
          <p:nvPr>
            <p:ph type="title"/>
          </p:nvPr>
        </p:nvSpPr>
        <p:spPr/>
        <p:txBody>
          <a:bodyPr/>
          <a:lstStyle/>
          <a:p>
            <a:r>
              <a:rPr lang="en-CA" dirty="0"/>
              <a:t>Solution – Dataset </a:t>
            </a:r>
          </a:p>
        </p:txBody>
      </p:sp>
      <p:sp>
        <p:nvSpPr>
          <p:cNvPr id="5" name="TextBox 4">
            <a:extLst>
              <a:ext uri="{FF2B5EF4-FFF2-40B4-BE49-F238E27FC236}">
                <a16:creationId xmlns:a16="http://schemas.microsoft.com/office/drawing/2014/main" id="{BBA2299B-FACB-4C0C-AE6C-379B59608264}"/>
              </a:ext>
            </a:extLst>
          </p:cNvPr>
          <p:cNvSpPr txBox="1"/>
          <p:nvPr/>
        </p:nvSpPr>
        <p:spPr>
          <a:xfrm>
            <a:off x="3352798" y="2160290"/>
            <a:ext cx="2569028" cy="461665"/>
          </a:xfrm>
          <a:prstGeom prst="rect">
            <a:avLst/>
          </a:prstGeom>
          <a:noFill/>
          <a:ln w="38100">
            <a:solidFill>
              <a:srgbClr val="0070C0"/>
            </a:solidFill>
          </a:ln>
        </p:spPr>
        <p:txBody>
          <a:bodyPr wrap="square" rtlCol="0" anchor="ctr">
            <a:spAutoFit/>
          </a:bodyPr>
          <a:lstStyle/>
          <a:p>
            <a:pPr algn="ctr"/>
            <a:r>
              <a:rPr lang="en-CA" sz="2400" dirty="0">
                <a:latin typeface="Gill Sans MT" panose="020B0502020104020203" pitchFamily="34" charset="0"/>
              </a:rPr>
              <a:t>Train Set</a:t>
            </a:r>
          </a:p>
        </p:txBody>
      </p:sp>
      <p:sp>
        <p:nvSpPr>
          <p:cNvPr id="6" name="TextBox 5">
            <a:extLst>
              <a:ext uri="{FF2B5EF4-FFF2-40B4-BE49-F238E27FC236}">
                <a16:creationId xmlns:a16="http://schemas.microsoft.com/office/drawing/2014/main" id="{19F3F46C-D0C3-4ED2-B766-5C894633F643}"/>
              </a:ext>
            </a:extLst>
          </p:cNvPr>
          <p:cNvSpPr txBox="1"/>
          <p:nvPr/>
        </p:nvSpPr>
        <p:spPr>
          <a:xfrm>
            <a:off x="9049651" y="2160290"/>
            <a:ext cx="2569028" cy="461665"/>
          </a:xfrm>
          <a:prstGeom prst="rect">
            <a:avLst/>
          </a:prstGeom>
          <a:noFill/>
          <a:ln w="38100">
            <a:solidFill>
              <a:srgbClr val="FF0000"/>
            </a:solidFill>
          </a:ln>
        </p:spPr>
        <p:txBody>
          <a:bodyPr wrap="square" rtlCol="0" anchor="ctr">
            <a:spAutoFit/>
          </a:bodyPr>
          <a:lstStyle/>
          <a:p>
            <a:pPr algn="ctr"/>
            <a:r>
              <a:rPr lang="en-CA" sz="2400" dirty="0">
                <a:latin typeface="Gill Sans MT" panose="020B0502020104020203" pitchFamily="34" charset="0"/>
              </a:rPr>
              <a:t>Test Set</a:t>
            </a:r>
          </a:p>
        </p:txBody>
      </p:sp>
      <p:sp>
        <p:nvSpPr>
          <p:cNvPr id="8" name="TextBox 7">
            <a:extLst>
              <a:ext uri="{FF2B5EF4-FFF2-40B4-BE49-F238E27FC236}">
                <a16:creationId xmlns:a16="http://schemas.microsoft.com/office/drawing/2014/main" id="{AF812D9E-C34E-49D2-B35F-84FE58EFE394}"/>
              </a:ext>
            </a:extLst>
          </p:cNvPr>
          <p:cNvSpPr txBox="1"/>
          <p:nvPr/>
        </p:nvSpPr>
        <p:spPr>
          <a:xfrm>
            <a:off x="1959427" y="3037652"/>
            <a:ext cx="2569028" cy="461665"/>
          </a:xfrm>
          <a:prstGeom prst="rect">
            <a:avLst/>
          </a:prstGeom>
          <a:noFill/>
          <a:ln w="38100">
            <a:solidFill>
              <a:schemeClr val="accent6">
                <a:lumMod val="75000"/>
              </a:schemeClr>
            </a:solidFill>
          </a:ln>
        </p:spPr>
        <p:txBody>
          <a:bodyPr wrap="square" rtlCol="0" anchor="ctr">
            <a:spAutoFit/>
          </a:bodyPr>
          <a:lstStyle/>
          <a:p>
            <a:pPr algn="ctr"/>
            <a:r>
              <a:rPr lang="en-CA" sz="2400" dirty="0">
                <a:latin typeface="Gill Sans MT" panose="020B0502020104020203" pitchFamily="34" charset="0"/>
              </a:rPr>
              <a:t>5,546 images</a:t>
            </a:r>
          </a:p>
        </p:txBody>
      </p:sp>
      <p:sp>
        <p:nvSpPr>
          <p:cNvPr id="9" name="TextBox 8">
            <a:extLst>
              <a:ext uri="{FF2B5EF4-FFF2-40B4-BE49-F238E27FC236}">
                <a16:creationId xmlns:a16="http://schemas.microsoft.com/office/drawing/2014/main" id="{6AB75056-4344-41A6-9394-A6F4FEA4E2D2}"/>
              </a:ext>
            </a:extLst>
          </p:cNvPr>
          <p:cNvSpPr txBox="1"/>
          <p:nvPr/>
        </p:nvSpPr>
        <p:spPr>
          <a:xfrm>
            <a:off x="9049651" y="3037652"/>
            <a:ext cx="2569028" cy="461665"/>
          </a:xfrm>
          <a:prstGeom prst="rect">
            <a:avLst/>
          </a:prstGeom>
          <a:noFill/>
          <a:ln w="38100">
            <a:solidFill>
              <a:srgbClr val="FF0000"/>
            </a:solidFill>
          </a:ln>
        </p:spPr>
        <p:txBody>
          <a:bodyPr wrap="square" rtlCol="0" anchor="ctr">
            <a:spAutoFit/>
          </a:bodyPr>
          <a:lstStyle/>
          <a:p>
            <a:pPr algn="ctr"/>
            <a:r>
              <a:rPr lang="en-CA" sz="2400" dirty="0">
                <a:latin typeface="Gill Sans MT" panose="020B0502020104020203" pitchFamily="34" charset="0"/>
              </a:rPr>
              <a:t>3,698 images</a:t>
            </a:r>
          </a:p>
        </p:txBody>
      </p:sp>
      <p:sp>
        <p:nvSpPr>
          <p:cNvPr id="10" name="TextBox 9">
            <a:extLst>
              <a:ext uri="{FF2B5EF4-FFF2-40B4-BE49-F238E27FC236}">
                <a16:creationId xmlns:a16="http://schemas.microsoft.com/office/drawing/2014/main" id="{6F247F52-3871-4E30-B825-B302A5F495DF}"/>
              </a:ext>
            </a:extLst>
          </p:cNvPr>
          <p:cNvSpPr txBox="1"/>
          <p:nvPr/>
        </p:nvSpPr>
        <p:spPr>
          <a:xfrm>
            <a:off x="5018311" y="3023808"/>
            <a:ext cx="3338286" cy="461665"/>
          </a:xfrm>
          <a:prstGeom prst="rect">
            <a:avLst/>
          </a:prstGeom>
          <a:noFill/>
          <a:ln w="38100">
            <a:solidFill>
              <a:schemeClr val="accent4">
                <a:lumMod val="75000"/>
              </a:schemeClr>
            </a:solidFill>
          </a:ln>
        </p:spPr>
        <p:txBody>
          <a:bodyPr wrap="square" rtlCol="0" anchor="ctr">
            <a:spAutoFit/>
          </a:bodyPr>
          <a:lstStyle/>
          <a:p>
            <a:pPr algn="ctr"/>
            <a:r>
              <a:rPr lang="en-CA" sz="2400" dirty="0">
                <a:latin typeface="Gill Sans MT" panose="020B0502020104020203" pitchFamily="34" charset="0"/>
              </a:rPr>
              <a:t>train.csv (annotation file)</a:t>
            </a:r>
          </a:p>
        </p:txBody>
      </p:sp>
      <p:sp>
        <p:nvSpPr>
          <p:cNvPr id="11" name="TextBox 10">
            <a:extLst>
              <a:ext uri="{FF2B5EF4-FFF2-40B4-BE49-F238E27FC236}">
                <a16:creationId xmlns:a16="http://schemas.microsoft.com/office/drawing/2014/main" id="{A64A0AB4-79B9-4CDE-B4F8-772521D0AFEF}"/>
              </a:ext>
            </a:extLst>
          </p:cNvPr>
          <p:cNvSpPr txBox="1"/>
          <p:nvPr/>
        </p:nvSpPr>
        <p:spPr>
          <a:xfrm>
            <a:off x="4528455" y="4000266"/>
            <a:ext cx="2786742" cy="461665"/>
          </a:xfrm>
          <a:prstGeom prst="rect">
            <a:avLst/>
          </a:prstGeom>
          <a:noFill/>
          <a:ln w="38100">
            <a:solidFill>
              <a:srgbClr val="FF33CC"/>
            </a:solidFill>
          </a:ln>
        </p:spPr>
        <p:txBody>
          <a:bodyPr wrap="square" rtlCol="0" anchor="ctr">
            <a:spAutoFit/>
          </a:bodyPr>
          <a:lstStyle/>
          <a:p>
            <a:pPr algn="ctr"/>
            <a:r>
              <a:rPr lang="en-CA" sz="2400" dirty="0">
                <a:latin typeface="Gill Sans MT" panose="020B0502020104020203" pitchFamily="34" charset="0"/>
              </a:rPr>
              <a:t>Validation Set (20%)</a:t>
            </a:r>
          </a:p>
        </p:txBody>
      </p:sp>
      <p:sp>
        <p:nvSpPr>
          <p:cNvPr id="12" name="TextBox 11">
            <a:extLst>
              <a:ext uri="{FF2B5EF4-FFF2-40B4-BE49-F238E27FC236}">
                <a16:creationId xmlns:a16="http://schemas.microsoft.com/office/drawing/2014/main" id="{0B0D4333-4B3C-4B73-987E-0B3A3DDBDD70}"/>
              </a:ext>
            </a:extLst>
          </p:cNvPr>
          <p:cNvSpPr txBox="1"/>
          <p:nvPr/>
        </p:nvSpPr>
        <p:spPr>
          <a:xfrm>
            <a:off x="526141" y="4026272"/>
            <a:ext cx="3084285" cy="461665"/>
          </a:xfrm>
          <a:prstGeom prst="rect">
            <a:avLst/>
          </a:prstGeom>
          <a:noFill/>
          <a:ln w="38100">
            <a:solidFill>
              <a:srgbClr val="548235"/>
            </a:solidFill>
          </a:ln>
        </p:spPr>
        <p:txBody>
          <a:bodyPr wrap="square" rtlCol="0" anchor="ctr">
            <a:spAutoFit/>
          </a:bodyPr>
          <a:lstStyle/>
          <a:p>
            <a:pPr algn="ctr"/>
            <a:r>
              <a:rPr lang="en-CA" sz="2400" dirty="0">
                <a:latin typeface="Gill Sans MT" panose="020B0502020104020203" pitchFamily="34" charset="0"/>
              </a:rPr>
              <a:t>Model Train Set (80%)</a:t>
            </a:r>
          </a:p>
        </p:txBody>
      </p:sp>
      <p:sp>
        <p:nvSpPr>
          <p:cNvPr id="13" name="TextBox 12">
            <a:extLst>
              <a:ext uri="{FF2B5EF4-FFF2-40B4-BE49-F238E27FC236}">
                <a16:creationId xmlns:a16="http://schemas.microsoft.com/office/drawing/2014/main" id="{FBC801F9-03D5-457D-8AAA-7D850A4B0450}"/>
              </a:ext>
            </a:extLst>
          </p:cNvPr>
          <p:cNvSpPr txBox="1"/>
          <p:nvPr/>
        </p:nvSpPr>
        <p:spPr>
          <a:xfrm>
            <a:off x="4528455" y="5025486"/>
            <a:ext cx="2786742" cy="461665"/>
          </a:xfrm>
          <a:prstGeom prst="rect">
            <a:avLst/>
          </a:prstGeom>
          <a:noFill/>
          <a:ln w="38100">
            <a:solidFill>
              <a:srgbClr val="FF33CC"/>
            </a:solidFill>
          </a:ln>
        </p:spPr>
        <p:txBody>
          <a:bodyPr wrap="square" rtlCol="0" anchor="ctr">
            <a:spAutoFit/>
          </a:bodyPr>
          <a:lstStyle/>
          <a:p>
            <a:pPr algn="ctr"/>
            <a:r>
              <a:rPr lang="en-CA" sz="2400" dirty="0">
                <a:latin typeface="Gill Sans MT" panose="020B0502020104020203" pitchFamily="34" charset="0"/>
              </a:rPr>
              <a:t>1,110 images</a:t>
            </a:r>
          </a:p>
        </p:txBody>
      </p:sp>
      <p:sp>
        <p:nvSpPr>
          <p:cNvPr id="14" name="TextBox 13">
            <a:extLst>
              <a:ext uri="{FF2B5EF4-FFF2-40B4-BE49-F238E27FC236}">
                <a16:creationId xmlns:a16="http://schemas.microsoft.com/office/drawing/2014/main" id="{B155BBE0-3F72-4137-BFA7-0FC34611BFED}"/>
              </a:ext>
            </a:extLst>
          </p:cNvPr>
          <p:cNvSpPr txBox="1"/>
          <p:nvPr/>
        </p:nvSpPr>
        <p:spPr>
          <a:xfrm>
            <a:off x="511628" y="5028170"/>
            <a:ext cx="3084285" cy="461665"/>
          </a:xfrm>
          <a:prstGeom prst="rect">
            <a:avLst/>
          </a:prstGeom>
          <a:noFill/>
          <a:ln w="38100">
            <a:solidFill>
              <a:srgbClr val="548235"/>
            </a:solidFill>
          </a:ln>
        </p:spPr>
        <p:txBody>
          <a:bodyPr wrap="square" rtlCol="0" anchor="ctr">
            <a:spAutoFit/>
          </a:bodyPr>
          <a:lstStyle/>
          <a:p>
            <a:pPr algn="ctr"/>
            <a:r>
              <a:rPr lang="en-CA" sz="2400" dirty="0">
                <a:latin typeface="Gill Sans MT" panose="020B0502020104020203" pitchFamily="34" charset="0"/>
              </a:rPr>
              <a:t>4,436 images</a:t>
            </a:r>
          </a:p>
        </p:txBody>
      </p:sp>
      <p:cxnSp>
        <p:nvCxnSpPr>
          <p:cNvPr id="20" name="Straight Arrow Connector 19">
            <a:extLst>
              <a:ext uri="{FF2B5EF4-FFF2-40B4-BE49-F238E27FC236}">
                <a16:creationId xmlns:a16="http://schemas.microsoft.com/office/drawing/2014/main" id="{6023420C-4462-4C63-B6E8-C8C43CDAEB97}"/>
              </a:ext>
            </a:extLst>
          </p:cNvPr>
          <p:cNvCxnSpPr>
            <a:cxnSpLocks/>
            <a:stCxn id="8" idx="2"/>
            <a:endCxn id="12" idx="0"/>
          </p:cNvCxnSpPr>
          <p:nvPr/>
        </p:nvCxnSpPr>
        <p:spPr>
          <a:xfrm flipH="1">
            <a:off x="2068284" y="3499317"/>
            <a:ext cx="1175657" cy="5269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7F06970-6642-4C64-9D84-39E772DC71BA}"/>
              </a:ext>
            </a:extLst>
          </p:cNvPr>
          <p:cNvCxnSpPr>
            <a:stCxn id="5" idx="2"/>
            <a:endCxn id="8" idx="0"/>
          </p:cNvCxnSpPr>
          <p:nvPr/>
        </p:nvCxnSpPr>
        <p:spPr>
          <a:xfrm flipH="1">
            <a:off x="3243941" y="2621955"/>
            <a:ext cx="1393371" cy="4156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A86A306-DC30-404D-B406-A7E10D7C70F9}"/>
              </a:ext>
            </a:extLst>
          </p:cNvPr>
          <p:cNvCxnSpPr>
            <a:cxnSpLocks/>
            <a:stCxn id="5" idx="2"/>
            <a:endCxn id="10" idx="0"/>
          </p:cNvCxnSpPr>
          <p:nvPr/>
        </p:nvCxnSpPr>
        <p:spPr>
          <a:xfrm>
            <a:off x="4637312" y="2621955"/>
            <a:ext cx="2050142" cy="4018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547D3D-06C2-4093-9CBF-A11B44C3C731}"/>
              </a:ext>
            </a:extLst>
          </p:cNvPr>
          <p:cNvCxnSpPr>
            <a:cxnSpLocks/>
            <a:stCxn id="8" idx="2"/>
            <a:endCxn id="11" idx="0"/>
          </p:cNvCxnSpPr>
          <p:nvPr/>
        </p:nvCxnSpPr>
        <p:spPr>
          <a:xfrm>
            <a:off x="3243941" y="3499317"/>
            <a:ext cx="2677885" cy="5009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F69D706-4776-4D7A-8C0A-48980D25C67C}"/>
              </a:ext>
            </a:extLst>
          </p:cNvPr>
          <p:cNvCxnSpPr>
            <a:cxnSpLocks/>
            <a:stCxn id="12" idx="2"/>
            <a:endCxn id="14" idx="0"/>
          </p:cNvCxnSpPr>
          <p:nvPr/>
        </p:nvCxnSpPr>
        <p:spPr>
          <a:xfrm flipH="1">
            <a:off x="2053771" y="4487937"/>
            <a:ext cx="14513" cy="5402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D8E8E2D-D22B-40B5-BDFB-5504FAB58F65}"/>
              </a:ext>
            </a:extLst>
          </p:cNvPr>
          <p:cNvCxnSpPr>
            <a:cxnSpLocks/>
            <a:stCxn id="11" idx="2"/>
            <a:endCxn id="13" idx="0"/>
          </p:cNvCxnSpPr>
          <p:nvPr/>
        </p:nvCxnSpPr>
        <p:spPr>
          <a:xfrm>
            <a:off x="5921826" y="4461931"/>
            <a:ext cx="0" cy="5635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23044C-802C-4D6D-B12D-94D0EF53E0C2}"/>
              </a:ext>
            </a:extLst>
          </p:cNvPr>
          <p:cNvSpPr txBox="1"/>
          <p:nvPr/>
        </p:nvSpPr>
        <p:spPr>
          <a:xfrm>
            <a:off x="3298369" y="5505997"/>
            <a:ext cx="1527630" cy="584775"/>
          </a:xfrm>
          <a:prstGeom prst="rect">
            <a:avLst/>
          </a:prstGeom>
          <a:noFill/>
        </p:spPr>
        <p:txBody>
          <a:bodyPr wrap="square" rtlCol="0">
            <a:spAutoFit/>
          </a:bodyPr>
          <a:lstStyle/>
          <a:p>
            <a:pPr algn="ctr"/>
            <a:r>
              <a:rPr lang="en-CA" sz="3200" b="1" dirty="0">
                <a:latin typeface="Gill Sans MT" panose="020B0502020104020203" pitchFamily="34" charset="0"/>
              </a:rPr>
              <a:t>USED</a:t>
            </a:r>
          </a:p>
        </p:txBody>
      </p:sp>
      <p:sp>
        <p:nvSpPr>
          <p:cNvPr id="38" name="TextBox 37">
            <a:extLst>
              <a:ext uri="{FF2B5EF4-FFF2-40B4-BE49-F238E27FC236}">
                <a16:creationId xmlns:a16="http://schemas.microsoft.com/office/drawing/2014/main" id="{7F2ADD96-524A-489C-8C54-B2ABB92C8952}"/>
              </a:ext>
            </a:extLst>
          </p:cNvPr>
          <p:cNvSpPr txBox="1"/>
          <p:nvPr/>
        </p:nvSpPr>
        <p:spPr>
          <a:xfrm>
            <a:off x="9019719" y="5467686"/>
            <a:ext cx="2696029" cy="584775"/>
          </a:xfrm>
          <a:prstGeom prst="rect">
            <a:avLst/>
          </a:prstGeom>
          <a:noFill/>
        </p:spPr>
        <p:txBody>
          <a:bodyPr wrap="square" rtlCol="0">
            <a:spAutoFit/>
          </a:bodyPr>
          <a:lstStyle/>
          <a:p>
            <a:pPr algn="ctr"/>
            <a:r>
              <a:rPr lang="en-CA" sz="3200" b="1" dirty="0">
                <a:latin typeface="Gill Sans MT" panose="020B0502020104020203" pitchFamily="34" charset="0"/>
              </a:rPr>
              <a:t>NOT USED</a:t>
            </a:r>
          </a:p>
        </p:txBody>
      </p:sp>
      <p:sp>
        <p:nvSpPr>
          <p:cNvPr id="39" name="TextBox 38">
            <a:extLst>
              <a:ext uri="{FF2B5EF4-FFF2-40B4-BE49-F238E27FC236}">
                <a16:creationId xmlns:a16="http://schemas.microsoft.com/office/drawing/2014/main" id="{C9104F22-7E26-4897-9DD1-5D7C299E3F56}"/>
              </a:ext>
            </a:extLst>
          </p:cNvPr>
          <p:cNvSpPr txBox="1"/>
          <p:nvPr/>
        </p:nvSpPr>
        <p:spPr>
          <a:xfrm>
            <a:off x="1937657" y="6328229"/>
            <a:ext cx="8316686" cy="276999"/>
          </a:xfrm>
          <a:prstGeom prst="rect">
            <a:avLst/>
          </a:prstGeom>
          <a:noFill/>
        </p:spPr>
        <p:txBody>
          <a:bodyPr wrap="square" rtlCol="0" anchor="ctr">
            <a:spAutoFit/>
          </a:bodyPr>
          <a:lstStyle/>
          <a:p>
            <a:pPr algn="ctr"/>
            <a:r>
              <a:rPr lang="en-CA" sz="1200" dirty="0">
                <a:latin typeface="Gill Sans MT" panose="020B0502020104020203" pitchFamily="34" charset="0"/>
              </a:rPr>
              <a:t>Dataset retrieved from </a:t>
            </a:r>
            <a:r>
              <a:rPr lang="en-CA" sz="1200" dirty="0">
                <a:latin typeface="Gill Sans MT" panose="020B0502020104020203" pitchFamily="34" charset="0"/>
                <a:hlinkClick r:id="rId2"/>
              </a:rPr>
              <a:t>https://www.kaggle.com/c/understanding_cloud_organization/</a:t>
            </a:r>
            <a:r>
              <a:rPr lang="en-CA" sz="1200" dirty="0">
                <a:latin typeface="Gill Sans MT" panose="020B0502020104020203" pitchFamily="34" charset="0"/>
              </a:rPr>
              <a:t> </a:t>
            </a:r>
          </a:p>
        </p:txBody>
      </p:sp>
    </p:spTree>
    <p:extLst>
      <p:ext uri="{BB962C8B-B14F-4D97-AF65-F5344CB8AC3E}">
        <p14:creationId xmlns:p14="http://schemas.microsoft.com/office/powerpoint/2010/main" val="291866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6C7C9F7-C773-4334-A89F-D8E415EC1B4D}"/>
              </a:ext>
            </a:extLst>
          </p:cNvPr>
          <p:cNvSpPr txBox="1"/>
          <p:nvPr/>
        </p:nvSpPr>
        <p:spPr>
          <a:xfrm>
            <a:off x="6096001" y="1922917"/>
            <a:ext cx="6531427" cy="4216626"/>
          </a:xfrm>
          <a:prstGeom prst="rect">
            <a:avLst/>
          </a:prstGeom>
          <a:noFill/>
          <a:ln w="28575">
            <a:solidFill>
              <a:schemeClr val="tx1"/>
            </a:solidFill>
          </a:ln>
        </p:spPr>
        <p:txBody>
          <a:bodyPr wrap="square" rtlCol="0">
            <a:spAutoFit/>
          </a:bodyPr>
          <a:lstStyle/>
          <a:p>
            <a:endParaRPr lang="en-CA" dirty="0"/>
          </a:p>
        </p:txBody>
      </p:sp>
      <p:sp>
        <p:nvSpPr>
          <p:cNvPr id="3" name="TextBox 2">
            <a:extLst>
              <a:ext uri="{FF2B5EF4-FFF2-40B4-BE49-F238E27FC236}">
                <a16:creationId xmlns:a16="http://schemas.microsoft.com/office/drawing/2014/main" id="{82442337-7AF4-4DA9-85F4-749F4E845526}"/>
              </a:ext>
            </a:extLst>
          </p:cNvPr>
          <p:cNvSpPr txBox="1"/>
          <p:nvPr/>
        </p:nvSpPr>
        <p:spPr>
          <a:xfrm>
            <a:off x="-188686" y="1922917"/>
            <a:ext cx="6284686" cy="4216626"/>
          </a:xfrm>
          <a:prstGeom prst="rect">
            <a:avLst/>
          </a:prstGeom>
          <a:noFill/>
          <a:ln w="28575">
            <a:solidFill>
              <a:schemeClr val="tx1"/>
            </a:solidFill>
          </a:ln>
        </p:spPr>
        <p:txBody>
          <a:bodyPr wrap="square" rtlCol="0">
            <a:spAutoFit/>
          </a:bodyPr>
          <a:lstStyle/>
          <a:p>
            <a:endParaRPr lang="en-CA" dirty="0"/>
          </a:p>
        </p:txBody>
      </p:sp>
      <p:sp>
        <p:nvSpPr>
          <p:cNvPr id="2" name="Title 1">
            <a:extLst>
              <a:ext uri="{FF2B5EF4-FFF2-40B4-BE49-F238E27FC236}">
                <a16:creationId xmlns:a16="http://schemas.microsoft.com/office/drawing/2014/main" id="{DBA13AED-12FE-4C13-83C8-D0AF30DB95A5}"/>
              </a:ext>
            </a:extLst>
          </p:cNvPr>
          <p:cNvSpPr>
            <a:spLocks noGrp="1"/>
          </p:cNvSpPr>
          <p:nvPr>
            <p:ph type="title"/>
          </p:nvPr>
        </p:nvSpPr>
        <p:spPr/>
        <p:txBody>
          <a:bodyPr/>
          <a:lstStyle/>
          <a:p>
            <a:r>
              <a:rPr lang="en-CA" dirty="0"/>
              <a:t>Solution – EDA </a:t>
            </a:r>
          </a:p>
        </p:txBody>
      </p:sp>
      <p:graphicFrame>
        <p:nvGraphicFramePr>
          <p:cNvPr id="5" name="Chart 4">
            <a:extLst>
              <a:ext uri="{FF2B5EF4-FFF2-40B4-BE49-F238E27FC236}">
                <a16:creationId xmlns:a16="http://schemas.microsoft.com/office/drawing/2014/main" id="{160D7DC3-CB54-4A5E-8EBD-B3C8B672FC9B}"/>
              </a:ext>
            </a:extLst>
          </p:cNvPr>
          <p:cNvGraphicFramePr/>
          <p:nvPr>
            <p:extLst>
              <p:ext uri="{D42A27DB-BD31-4B8C-83A1-F6EECF244321}">
                <p14:modId xmlns:p14="http://schemas.microsoft.com/office/powerpoint/2010/main" val="3276278307"/>
              </p:ext>
            </p:extLst>
          </p:nvPr>
        </p:nvGraphicFramePr>
        <p:xfrm>
          <a:off x="-420914" y="1922917"/>
          <a:ext cx="6516914" cy="39118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CFAF3385-4E3B-4A01-8930-1E14DF90CB1A}"/>
              </a:ext>
            </a:extLst>
          </p:cNvPr>
          <p:cNvGraphicFramePr/>
          <p:nvPr>
            <p:extLst>
              <p:ext uri="{D42A27DB-BD31-4B8C-83A1-F6EECF244321}">
                <p14:modId xmlns:p14="http://schemas.microsoft.com/office/powerpoint/2010/main" val="1633628243"/>
              </p:ext>
            </p:extLst>
          </p:nvPr>
        </p:nvGraphicFramePr>
        <p:xfrm>
          <a:off x="5624285" y="1922917"/>
          <a:ext cx="6516914" cy="391182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058463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TotalTime>
  <Words>181</Words>
  <Application>Microsoft Office PowerPoint</Application>
  <PresentationFormat>Widescreen</PresentationFormat>
  <Paragraphs>51</Paragraphs>
  <Slides>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Gill Sans MT</vt:lpstr>
      <vt:lpstr>Segoe UI Light</vt:lpstr>
      <vt:lpstr>Office Theme</vt:lpstr>
      <vt:lpstr>PowerPoint Presentation</vt:lpstr>
      <vt:lpstr>Understanding Cloud Organization from Satellite Images</vt:lpstr>
      <vt:lpstr>THE TEAM</vt:lpstr>
      <vt:lpstr>AGENDA</vt:lpstr>
      <vt:lpstr>Problem Statement</vt:lpstr>
      <vt:lpstr>Problem Statement</vt:lpstr>
      <vt:lpstr>Solution – Dataset </vt:lpstr>
      <vt:lpstr>Solution – EDA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Nisarg Patel;Nareshkumar Patel;Rueen Fiez</dc:creator>
  <cp:keywords>C_Unrestricted</cp:keywords>
  <cp:lastModifiedBy>Nisarg</cp:lastModifiedBy>
  <cp:revision>121</cp:revision>
  <dcterms:created xsi:type="dcterms:W3CDTF">2019-11-22T16:28:53Z</dcterms:created>
  <dcterms:modified xsi:type="dcterms:W3CDTF">2019-12-01T17:47:25Z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Confidentiality">
    <vt:lpwstr>Unrestricted</vt:lpwstr>
  </property>
  <property fmtid="{D5CDD505-2E9C-101B-9397-08002B2CF9AE}" pid="3" name="sodocoClasLang">
    <vt:lpwstr>Unrestricted</vt:lpwstr>
  </property>
  <property fmtid="{D5CDD505-2E9C-101B-9397-08002B2CF9AE}" pid="4" name="sodocoClasLangId">
    <vt:i4>0</vt:i4>
  </property>
  <property fmtid="{D5CDD505-2E9C-101B-9397-08002B2CF9AE}" pid="5" name="sodocoClasId">
    <vt:i4>0</vt:i4>
  </property>
</Properties>
</file>